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83"/>
  </p:notesMasterIdLst>
  <p:sldIdLst>
    <p:sldId id="256" r:id="rId2"/>
    <p:sldId id="271" r:id="rId3"/>
    <p:sldId id="360" r:id="rId4"/>
    <p:sldId id="257" r:id="rId5"/>
    <p:sldId id="364" r:id="rId6"/>
    <p:sldId id="365" r:id="rId7"/>
    <p:sldId id="362" r:id="rId8"/>
    <p:sldId id="337" r:id="rId9"/>
    <p:sldId id="319" r:id="rId10"/>
    <p:sldId id="335" r:id="rId11"/>
    <p:sldId id="356" r:id="rId12"/>
    <p:sldId id="357" r:id="rId13"/>
    <p:sldId id="358" r:id="rId14"/>
    <p:sldId id="338" r:id="rId15"/>
    <p:sldId id="347" r:id="rId16"/>
    <p:sldId id="348" r:id="rId17"/>
    <p:sldId id="258" r:id="rId18"/>
    <p:sldId id="266" r:id="rId19"/>
    <p:sldId id="267" r:id="rId20"/>
    <p:sldId id="268" r:id="rId21"/>
    <p:sldId id="269" r:id="rId22"/>
    <p:sldId id="349" r:id="rId23"/>
    <p:sldId id="344" r:id="rId24"/>
    <p:sldId id="345" r:id="rId25"/>
    <p:sldId id="343" r:id="rId26"/>
    <p:sldId id="350" r:id="rId27"/>
    <p:sldId id="318" r:id="rId28"/>
    <p:sldId id="339" r:id="rId29"/>
    <p:sldId id="351" r:id="rId30"/>
    <p:sldId id="261" r:id="rId31"/>
    <p:sldId id="352" r:id="rId32"/>
    <p:sldId id="340" r:id="rId33"/>
    <p:sldId id="361" r:id="rId34"/>
    <p:sldId id="315" r:id="rId35"/>
    <p:sldId id="325" r:id="rId36"/>
    <p:sldId id="326" r:id="rId37"/>
    <p:sldId id="328" r:id="rId38"/>
    <p:sldId id="329" r:id="rId39"/>
    <p:sldId id="330" r:id="rId40"/>
    <p:sldId id="331" r:id="rId41"/>
    <p:sldId id="316" r:id="rId42"/>
    <p:sldId id="333" r:id="rId43"/>
    <p:sldId id="359" r:id="rId44"/>
    <p:sldId id="320" r:id="rId45"/>
    <p:sldId id="334" r:id="rId46"/>
    <p:sldId id="317" r:id="rId47"/>
    <p:sldId id="353" r:id="rId48"/>
    <p:sldId id="259" r:id="rId49"/>
    <p:sldId id="310" r:id="rId50"/>
    <p:sldId id="311" r:id="rId51"/>
    <p:sldId id="312" r:id="rId52"/>
    <p:sldId id="313" r:id="rId53"/>
    <p:sldId id="314" r:id="rId54"/>
    <p:sldId id="354" r:id="rId55"/>
    <p:sldId id="270" r:id="rId56"/>
    <p:sldId id="282" r:id="rId57"/>
    <p:sldId id="283" r:id="rId58"/>
    <p:sldId id="284" r:id="rId59"/>
    <p:sldId id="285" r:id="rId60"/>
    <p:sldId id="307" r:id="rId61"/>
    <p:sldId id="301" r:id="rId62"/>
    <p:sldId id="288" r:id="rId63"/>
    <p:sldId id="303" r:id="rId64"/>
    <p:sldId id="302" r:id="rId65"/>
    <p:sldId id="287" r:id="rId66"/>
    <p:sldId id="289" r:id="rId67"/>
    <p:sldId id="290" r:id="rId68"/>
    <p:sldId id="291" r:id="rId69"/>
    <p:sldId id="308" r:id="rId70"/>
    <p:sldId id="306" r:id="rId71"/>
    <p:sldId id="304" r:id="rId72"/>
    <p:sldId id="292" r:id="rId73"/>
    <p:sldId id="293" r:id="rId74"/>
    <p:sldId id="294" r:id="rId75"/>
    <p:sldId id="295" r:id="rId76"/>
    <p:sldId id="296" r:id="rId77"/>
    <p:sldId id="298" r:id="rId78"/>
    <p:sldId id="299" r:id="rId79"/>
    <p:sldId id="300" r:id="rId80"/>
    <p:sldId id="355" r:id="rId81"/>
    <p:sldId id="309" r:id="rId8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MOU" lastIdx="1" clrIdx="0">
    <p:extLst>
      <p:ext uri="{19B8F6BF-5375-455C-9EA6-DF929625EA0E}">
        <p15:presenceInfo xmlns:p15="http://schemas.microsoft.com/office/powerpoint/2012/main" userId="Microsoft Office 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27"/>
    <p:restoredTop sz="96291"/>
  </p:normalViewPr>
  <p:slideViewPr>
    <p:cSldViewPr snapToGrid="0" snapToObjects="1">
      <p:cViewPr varScale="1">
        <p:scale>
          <a:sx n="120" d="100"/>
          <a:sy n="120" d="100"/>
        </p:scale>
        <p:origin x="208" y="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commentAuthors" Target="commentAuthor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notesMaster" Target="notesMasters/notesMaster1.xml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1-19T16:36:24.780" idx="1">
    <p:pos x="10" y="10"/>
    <p:text>为什么要进行划分</p:text>
    <p:extLst>
      <p:ext uri="{C676402C-5697-4E1C-873F-D02D1690AC5C}">
        <p15:threadingInfo xmlns:p15="http://schemas.microsoft.com/office/powerpoint/2012/main" timeZoneBias="-48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4F3D89-F7F0-BB48-B6BA-3DEA5D4F56F0}" type="datetimeFigureOut">
              <a:rPr lang="en-CN" smtClean="0"/>
              <a:t>2021/1/19</a:t>
            </a:fld>
            <a:endParaRPr lang="en-C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3446A7-437E-B844-A1A9-6CD4F1E0AC0E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1209660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3446A7-437E-B844-A1A9-6CD4F1E0AC0E}" type="slidenum">
              <a:rPr lang="en-CN" smtClean="0"/>
              <a:t>2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5327895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N"/>
              <a:t>为什么要进行划分</a:t>
            </a:r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3446A7-437E-B844-A1A9-6CD4F1E0AC0E}" type="slidenum">
              <a:rPr lang="en-CN" smtClean="0"/>
              <a:t>8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3493720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1/19/21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1/19/21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1/19/21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1/19/21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1/19/21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1/19/21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1/19/21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1/19/21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1/19/21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1/19/21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1/19/21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1/19/21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3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eg"/><Relationship Id="rId4" Type="http://schemas.openxmlformats.org/officeDocument/2006/relationships/image" Target="../media/image1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eg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image" Target="../media/image14.png"/><Relationship Id="rId4" Type="http://schemas.openxmlformats.org/officeDocument/2006/relationships/image" Target="../media/image18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image" Target="../media/image14.png"/><Relationship Id="rId4" Type="http://schemas.openxmlformats.org/officeDocument/2006/relationships/image" Target="../media/image18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image" Target="../media/image14.png"/><Relationship Id="rId4" Type="http://schemas.openxmlformats.org/officeDocument/2006/relationships/image" Target="../media/image18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image" Target="../media/image14.png"/><Relationship Id="rId4" Type="http://schemas.openxmlformats.org/officeDocument/2006/relationships/image" Target="../media/image18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eg"/><Relationship Id="rId4" Type="http://schemas.openxmlformats.org/officeDocument/2006/relationships/image" Target="../media/image18.jpe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D315B2-1C3D-534B-8F34-AC527DE50C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07780" y="1788454"/>
            <a:ext cx="8468578" cy="2098226"/>
          </a:xfrm>
        </p:spPr>
        <p:txBody>
          <a:bodyPr/>
          <a:lstStyle/>
          <a:p>
            <a:r>
              <a:rPr lang="en-CN" dirty="0"/>
              <a:t>微服务划分工具</a:t>
            </a:r>
            <a:br>
              <a:rPr lang="en-CN" dirty="0"/>
            </a:br>
            <a:r>
              <a:rPr lang="en-CN" dirty="0"/>
              <a:t>设计与实现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08633B-127B-D64B-B865-5CE45B798E5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CN" dirty="0"/>
              <a:t>开题答辩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en-US" altLang="zh-CN" dirty="0"/>
              <a:t>				</a:t>
            </a:r>
            <a:r>
              <a:rPr lang="zh-CN" altLang="en-US" dirty="0"/>
              <a:t>计科</a:t>
            </a:r>
            <a:r>
              <a:rPr lang="en-US" altLang="zh-CN" dirty="0"/>
              <a:t>1701</a:t>
            </a:r>
            <a:r>
              <a:rPr lang="zh-CN" altLang="en-US" dirty="0"/>
              <a:t> 徐悦皓</a:t>
            </a:r>
            <a:endParaRPr lang="en-CN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A979966-C4E3-0B48-B261-3F8D38ADE79B}"/>
              </a:ext>
            </a:extLst>
          </p:cNvPr>
          <p:cNvSpPr txBox="1">
            <a:spLocks/>
          </p:cNvSpPr>
          <p:nvPr/>
        </p:nvSpPr>
        <p:spPr>
          <a:xfrm>
            <a:off x="5128582" y="6474754"/>
            <a:ext cx="2449183" cy="3832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CN" sz="1400" dirty="0"/>
              <a:t>微服务划分工具设计与实现</a:t>
            </a:r>
          </a:p>
        </p:txBody>
      </p:sp>
    </p:spTree>
    <p:extLst>
      <p:ext uri="{BB962C8B-B14F-4D97-AF65-F5344CB8AC3E}">
        <p14:creationId xmlns:p14="http://schemas.microsoft.com/office/powerpoint/2010/main" val="19489521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847A0D-C1F7-AF44-BC34-4F37A0789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课题介绍</a:t>
            </a:r>
            <a:r>
              <a:rPr lang="zh-CN" altLang="en-US" dirty="0"/>
              <a:t> </a:t>
            </a:r>
            <a:r>
              <a:rPr lang="en-US" altLang="zh-CN" dirty="0"/>
              <a:t>——</a:t>
            </a:r>
            <a:r>
              <a:rPr lang="zh-CN" altLang="en-US" dirty="0"/>
              <a:t> 什么是划分？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6269AB-FB91-BF4C-A9D8-A5B938E1C3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878229"/>
            <a:ext cx="9601200" cy="4273378"/>
          </a:xfrm>
        </p:spPr>
        <p:txBody>
          <a:bodyPr/>
          <a:lstStyle/>
          <a:p>
            <a:r>
              <a:rPr lang="en-CN" dirty="0"/>
              <a:t>划分方法</a:t>
            </a:r>
            <a:r>
              <a:rPr lang="zh-CN" altLang="en-US" dirty="0"/>
              <a:t> （ </a:t>
            </a:r>
            <a:r>
              <a:rPr lang="zh-CN" altLang="en-CN" dirty="0"/>
              <a:t>怎么划</a:t>
            </a:r>
            <a:r>
              <a:rPr lang="zh-CN" altLang="en-US" dirty="0"/>
              <a:t>）</a:t>
            </a:r>
            <a:endParaRPr lang="en-CN" dirty="0"/>
          </a:p>
          <a:p>
            <a:pPr lvl="8"/>
            <a:endParaRPr lang="en-CN" dirty="0"/>
          </a:p>
          <a:p>
            <a:pPr lvl="1"/>
            <a:r>
              <a:rPr lang="en-CN" dirty="0"/>
              <a:t>思路</a:t>
            </a:r>
          </a:p>
          <a:p>
            <a:pPr lvl="2"/>
            <a:endParaRPr lang="en-US" altLang="zh-CN" dirty="0"/>
          </a:p>
          <a:p>
            <a:pPr lvl="2"/>
            <a:endParaRPr lang="en-US" altLang="zh-CN" dirty="0"/>
          </a:p>
          <a:p>
            <a:pPr lvl="2"/>
            <a:r>
              <a:rPr lang="zh-CN" altLang="en-CN" sz="4000" dirty="0"/>
              <a:t>抽象</a:t>
            </a:r>
            <a:r>
              <a:rPr lang="zh-CN" altLang="en-US" sz="4000" dirty="0"/>
              <a:t>成</a:t>
            </a:r>
            <a:r>
              <a:rPr lang="en-US" altLang="zh-CN" sz="4000" dirty="0"/>
              <a:t> </a:t>
            </a:r>
            <a:r>
              <a:rPr lang="zh-CN" altLang="en-US" sz="4000" dirty="0"/>
              <a:t>“图结构分割问题”</a:t>
            </a:r>
            <a:endParaRPr lang="en-CN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C077255-2F05-0442-92E8-2244B8C5A25B}"/>
              </a:ext>
            </a:extLst>
          </p:cNvPr>
          <p:cNvSpPr txBox="1">
            <a:spLocks/>
          </p:cNvSpPr>
          <p:nvPr/>
        </p:nvSpPr>
        <p:spPr>
          <a:xfrm>
            <a:off x="5128582" y="6474754"/>
            <a:ext cx="2449183" cy="3832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CN" sz="1400" dirty="0"/>
              <a:t>微服务划分工具设计与实现</a:t>
            </a:r>
          </a:p>
        </p:txBody>
      </p:sp>
    </p:spTree>
    <p:extLst>
      <p:ext uri="{BB962C8B-B14F-4D97-AF65-F5344CB8AC3E}">
        <p14:creationId xmlns:p14="http://schemas.microsoft.com/office/powerpoint/2010/main" val="22051261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847A0D-C1F7-AF44-BC34-4F37A0789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课题介绍</a:t>
            </a:r>
            <a:r>
              <a:rPr lang="zh-CN" altLang="en-US" dirty="0"/>
              <a:t> </a:t>
            </a:r>
            <a:r>
              <a:rPr lang="en-US" altLang="zh-CN" dirty="0"/>
              <a:t>——</a:t>
            </a:r>
            <a:r>
              <a:rPr lang="zh-CN" altLang="en-US" dirty="0"/>
              <a:t> 什么是划分？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6269AB-FB91-BF4C-A9D8-A5B938E1C3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878229"/>
            <a:ext cx="9601200" cy="4273378"/>
          </a:xfrm>
        </p:spPr>
        <p:txBody>
          <a:bodyPr/>
          <a:lstStyle/>
          <a:p>
            <a:r>
              <a:rPr lang="en-CN" dirty="0"/>
              <a:t>划分方法</a:t>
            </a:r>
            <a:r>
              <a:rPr lang="zh-CN" altLang="en-US" dirty="0"/>
              <a:t> （ </a:t>
            </a:r>
            <a:r>
              <a:rPr lang="zh-CN" altLang="en-CN" dirty="0"/>
              <a:t>怎么划</a:t>
            </a:r>
            <a:r>
              <a:rPr lang="zh-CN" altLang="en-US" dirty="0"/>
              <a:t>）</a:t>
            </a:r>
            <a:endParaRPr lang="en-CN" dirty="0"/>
          </a:p>
          <a:p>
            <a:pPr lvl="8"/>
            <a:endParaRPr lang="en-CN" dirty="0"/>
          </a:p>
          <a:p>
            <a:pPr lvl="1"/>
            <a:r>
              <a:rPr lang="en-CN" dirty="0"/>
              <a:t>思路</a:t>
            </a:r>
          </a:p>
          <a:p>
            <a:pPr lvl="2"/>
            <a:r>
              <a:rPr lang="en-CN" dirty="0"/>
              <a:t>抽象成</a:t>
            </a:r>
            <a:r>
              <a:rPr lang="zh-CN" altLang="en-US" dirty="0"/>
              <a:t>“</a:t>
            </a:r>
            <a:r>
              <a:rPr lang="en-CN" dirty="0"/>
              <a:t>图结构分割问题</a:t>
            </a:r>
            <a:r>
              <a:rPr lang="zh-CN" altLang="en-US" dirty="0"/>
              <a:t>”</a:t>
            </a:r>
            <a:endParaRPr lang="en-CN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C077255-2F05-0442-92E8-2244B8C5A25B}"/>
              </a:ext>
            </a:extLst>
          </p:cNvPr>
          <p:cNvSpPr txBox="1">
            <a:spLocks/>
          </p:cNvSpPr>
          <p:nvPr/>
        </p:nvSpPr>
        <p:spPr>
          <a:xfrm>
            <a:off x="5128582" y="6474754"/>
            <a:ext cx="2449183" cy="3832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CN" sz="1400" dirty="0"/>
              <a:t>微服务划分工具设计与实现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66AB33B-4A12-174F-B6C6-DB6C460BE44B}"/>
              </a:ext>
            </a:extLst>
          </p:cNvPr>
          <p:cNvSpPr/>
          <p:nvPr/>
        </p:nvSpPr>
        <p:spPr>
          <a:xfrm>
            <a:off x="10741464" y="4077569"/>
            <a:ext cx="646332" cy="756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/>
              <a:t>结果展示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3E6CCA4-1371-B34F-980C-1E8E8BB6B357}"/>
              </a:ext>
            </a:extLst>
          </p:cNvPr>
          <p:cNvCxnSpPr>
            <a:cxnSpLocks/>
            <a:stCxn id="9" idx="3"/>
            <a:endCxn id="8" idx="1"/>
          </p:cNvCxnSpPr>
          <p:nvPr/>
        </p:nvCxnSpPr>
        <p:spPr>
          <a:xfrm>
            <a:off x="4700131" y="4455941"/>
            <a:ext cx="266735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A4840DD-5191-0948-A504-225413FA271A}"/>
              </a:ext>
            </a:extLst>
          </p:cNvPr>
          <p:cNvCxnSpPr>
            <a:cxnSpLocks/>
            <a:stCxn id="8" idx="3"/>
            <a:endCxn id="5" idx="1"/>
          </p:cNvCxnSpPr>
          <p:nvPr/>
        </p:nvCxnSpPr>
        <p:spPr>
          <a:xfrm>
            <a:off x="8013817" y="4455942"/>
            <a:ext cx="272764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C9CBF50D-0342-684C-A2EF-8A000500D73A}"/>
              </a:ext>
            </a:extLst>
          </p:cNvPr>
          <p:cNvSpPr/>
          <p:nvPr/>
        </p:nvSpPr>
        <p:spPr>
          <a:xfrm>
            <a:off x="7367486" y="4077569"/>
            <a:ext cx="646331" cy="756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/>
              <a:t>图上划分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32A27DF-24F8-EC4B-B707-EBE6D4F1C326}"/>
              </a:ext>
            </a:extLst>
          </p:cNvPr>
          <p:cNvSpPr/>
          <p:nvPr/>
        </p:nvSpPr>
        <p:spPr>
          <a:xfrm>
            <a:off x="3969102" y="4077568"/>
            <a:ext cx="731029" cy="756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/>
              <a:t>数据处理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59FF5F4-C22E-974B-AF76-F5ACAF66C834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1473990" y="4455940"/>
            <a:ext cx="249511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8D5A5C6-7DA1-2048-959F-5D11525AF847}"/>
              </a:ext>
            </a:extLst>
          </p:cNvPr>
          <p:cNvSpPr txBox="1"/>
          <p:nvPr/>
        </p:nvSpPr>
        <p:spPr>
          <a:xfrm>
            <a:off x="1826708" y="556035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N" dirty="0"/>
              <a:t>原始数据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572CFDD-E23C-F842-B848-63E1AB6079DC}"/>
              </a:ext>
            </a:extLst>
          </p:cNvPr>
          <p:cNvSpPr txBox="1"/>
          <p:nvPr/>
        </p:nvSpPr>
        <p:spPr>
          <a:xfrm>
            <a:off x="9054474" y="555826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N" dirty="0"/>
              <a:t>结果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3E28C1C-673C-3C4D-9528-439D28F182FF}"/>
              </a:ext>
            </a:extLst>
          </p:cNvPr>
          <p:cNvSpPr txBox="1"/>
          <p:nvPr/>
        </p:nvSpPr>
        <p:spPr>
          <a:xfrm>
            <a:off x="5595226" y="555826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N" dirty="0"/>
              <a:t>图数据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65D7801-7B54-C04B-AC83-FB509B2BAF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538" y="3396643"/>
            <a:ext cx="2902337" cy="231112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4ADC06E-78CB-0040-BF4E-844589EE7B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5389" y="3604665"/>
            <a:ext cx="2096838" cy="168878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D8951E4-B685-B44F-9A28-10CF2D2051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9099" y="3604665"/>
            <a:ext cx="2157082" cy="1675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8730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847A0D-C1F7-AF44-BC34-4F37A0789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课题介绍</a:t>
            </a:r>
            <a:r>
              <a:rPr lang="zh-CN" altLang="en-US" dirty="0"/>
              <a:t> </a:t>
            </a:r>
            <a:r>
              <a:rPr lang="en-US" altLang="zh-CN" dirty="0"/>
              <a:t>——</a:t>
            </a:r>
            <a:r>
              <a:rPr lang="zh-CN" altLang="en-US" dirty="0"/>
              <a:t> 什么是划分？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6269AB-FB91-BF4C-A9D8-A5B938E1C3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878229"/>
            <a:ext cx="9601200" cy="4273378"/>
          </a:xfrm>
        </p:spPr>
        <p:txBody>
          <a:bodyPr/>
          <a:lstStyle/>
          <a:p>
            <a:r>
              <a:rPr lang="en-CN" dirty="0"/>
              <a:t>划分方法</a:t>
            </a:r>
            <a:r>
              <a:rPr lang="zh-CN" altLang="en-US" dirty="0"/>
              <a:t> （ </a:t>
            </a:r>
            <a:r>
              <a:rPr lang="zh-CN" altLang="en-CN" dirty="0"/>
              <a:t>怎么划</a:t>
            </a:r>
            <a:r>
              <a:rPr lang="zh-CN" altLang="en-US" dirty="0"/>
              <a:t>）</a:t>
            </a:r>
            <a:endParaRPr lang="en-CN" dirty="0"/>
          </a:p>
          <a:p>
            <a:pPr lvl="8"/>
            <a:endParaRPr lang="en-CN" dirty="0"/>
          </a:p>
          <a:p>
            <a:pPr lvl="1"/>
            <a:r>
              <a:rPr lang="en-CN" dirty="0"/>
              <a:t>思路</a:t>
            </a:r>
          </a:p>
          <a:p>
            <a:pPr lvl="2"/>
            <a:r>
              <a:rPr lang="en-CN" dirty="0"/>
              <a:t>抽象成</a:t>
            </a:r>
            <a:r>
              <a:rPr lang="zh-CN" altLang="en-US" dirty="0"/>
              <a:t>“</a:t>
            </a:r>
            <a:r>
              <a:rPr lang="en-CN" dirty="0"/>
              <a:t>图结构分割问题</a:t>
            </a:r>
            <a:r>
              <a:rPr lang="zh-CN" altLang="en-US" dirty="0"/>
              <a:t>”</a:t>
            </a:r>
            <a:endParaRPr lang="en-CN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C077255-2F05-0442-92E8-2244B8C5A25B}"/>
              </a:ext>
            </a:extLst>
          </p:cNvPr>
          <p:cNvSpPr txBox="1">
            <a:spLocks/>
          </p:cNvSpPr>
          <p:nvPr/>
        </p:nvSpPr>
        <p:spPr>
          <a:xfrm>
            <a:off x="5128582" y="6474754"/>
            <a:ext cx="2449183" cy="3832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CN" sz="1400" dirty="0"/>
              <a:t>微服务划分工具设计与实现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4ADC06E-78CB-0040-BF4E-844589EE7B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190" y="3428999"/>
            <a:ext cx="3063341" cy="2467207"/>
          </a:xfrm>
          <a:prstGeom prst="rect">
            <a:avLst/>
          </a:prstGeom>
        </p:spPr>
      </p:pic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8EC1D6F8-0481-614E-8A4B-148D775D30B7}"/>
              </a:ext>
            </a:extLst>
          </p:cNvPr>
          <p:cNvSpPr txBox="1">
            <a:spLocks/>
          </p:cNvSpPr>
          <p:nvPr/>
        </p:nvSpPr>
        <p:spPr>
          <a:xfrm>
            <a:off x="4930121" y="3859657"/>
            <a:ext cx="6482605" cy="16532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N" sz="1600" dirty="0"/>
              <a:t>点</a:t>
            </a:r>
            <a:r>
              <a:rPr lang="zh-CN" altLang="en-US" sz="1600" dirty="0"/>
              <a:t>：函数</a:t>
            </a:r>
            <a:r>
              <a:rPr lang="en-US" altLang="zh-CN" sz="1600" dirty="0"/>
              <a:t>/</a:t>
            </a:r>
            <a:r>
              <a:rPr lang="zh-CN" altLang="en-US" sz="1600" dirty="0"/>
              <a:t>类</a:t>
            </a:r>
            <a:r>
              <a:rPr lang="en-US" altLang="zh-CN" sz="1600" dirty="0"/>
              <a:t>/</a:t>
            </a:r>
            <a:r>
              <a:rPr lang="zh-CN" altLang="en-US" sz="1600" dirty="0"/>
              <a:t>文件</a:t>
            </a:r>
            <a:endParaRPr lang="en-US" altLang="zh-CN" sz="1600" dirty="0"/>
          </a:p>
          <a:p>
            <a:r>
              <a:rPr lang="en-CN" sz="1600" dirty="0"/>
              <a:t>边</a:t>
            </a:r>
            <a:r>
              <a:rPr lang="zh-CN" altLang="en-US" sz="1600" dirty="0"/>
              <a:t>：关联度</a:t>
            </a:r>
            <a:endParaRPr lang="en-US" altLang="zh-CN" sz="1600" dirty="0"/>
          </a:p>
          <a:p>
            <a:pPr lvl="2"/>
            <a:r>
              <a:rPr lang="en-US" altLang="zh-CN" sz="1400" dirty="0"/>
              <a:t>1.</a:t>
            </a:r>
            <a:r>
              <a:rPr lang="zh-CN" altLang="en-US" sz="1400" dirty="0"/>
              <a:t> </a:t>
            </a:r>
            <a:r>
              <a:rPr lang="zh-CN" altLang="en-CN" sz="1400" dirty="0"/>
              <a:t>静态分析</a:t>
            </a:r>
            <a:r>
              <a:rPr lang="zh-CN" altLang="en-US" sz="1400" dirty="0"/>
              <a:t>：代码静态信息（文本相似度</a:t>
            </a:r>
            <a:r>
              <a:rPr lang="en-US" altLang="zh-CN" sz="1400" dirty="0"/>
              <a:t>……</a:t>
            </a:r>
            <a:r>
              <a:rPr lang="zh-CN" altLang="en-US" sz="1400" dirty="0"/>
              <a:t>）</a:t>
            </a:r>
            <a:endParaRPr lang="en-US" altLang="zh-CN" sz="1400" dirty="0"/>
          </a:p>
          <a:p>
            <a:pPr lvl="2"/>
            <a:r>
              <a:rPr lang="en-US" altLang="zh-CN" sz="1400" dirty="0"/>
              <a:t>2.</a:t>
            </a:r>
            <a:r>
              <a:rPr lang="zh-CN" altLang="en-US" sz="1400" dirty="0"/>
              <a:t> 动态分析：运行路径记录（函数调用关系</a:t>
            </a:r>
            <a:r>
              <a:rPr lang="en-US" altLang="zh-CN" sz="1400" dirty="0"/>
              <a:t>……</a:t>
            </a:r>
            <a:r>
              <a:rPr lang="zh-CN" altLang="en-US" sz="1400" dirty="0"/>
              <a:t>）</a:t>
            </a:r>
            <a:endParaRPr lang="en-CN" sz="1400" dirty="0"/>
          </a:p>
          <a:p>
            <a:pPr lvl="1"/>
            <a:endParaRPr lang="en-US" altLang="zh-CN" sz="1600" dirty="0"/>
          </a:p>
        </p:txBody>
      </p:sp>
    </p:spTree>
    <p:extLst>
      <p:ext uri="{BB962C8B-B14F-4D97-AF65-F5344CB8AC3E}">
        <p14:creationId xmlns:p14="http://schemas.microsoft.com/office/powerpoint/2010/main" val="41826248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847A0D-C1F7-AF44-BC34-4F37A0789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课题介绍</a:t>
            </a:r>
            <a:r>
              <a:rPr lang="zh-CN" altLang="en-US" dirty="0"/>
              <a:t> </a:t>
            </a:r>
            <a:r>
              <a:rPr lang="en-US" altLang="zh-CN" dirty="0"/>
              <a:t>——</a:t>
            </a:r>
            <a:r>
              <a:rPr lang="zh-CN" altLang="en-US" dirty="0"/>
              <a:t> 什么是划分？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6269AB-FB91-BF4C-A9D8-A5B938E1C3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878229"/>
            <a:ext cx="9601200" cy="4273378"/>
          </a:xfrm>
        </p:spPr>
        <p:txBody>
          <a:bodyPr/>
          <a:lstStyle/>
          <a:p>
            <a:r>
              <a:rPr lang="en-CN" dirty="0"/>
              <a:t>划分方法</a:t>
            </a:r>
            <a:r>
              <a:rPr lang="zh-CN" altLang="en-US" dirty="0"/>
              <a:t> （ </a:t>
            </a:r>
            <a:r>
              <a:rPr lang="zh-CN" altLang="en-CN" dirty="0"/>
              <a:t>怎么划</a:t>
            </a:r>
            <a:r>
              <a:rPr lang="zh-CN" altLang="en-US" dirty="0"/>
              <a:t>）</a:t>
            </a:r>
            <a:endParaRPr lang="en-CN" dirty="0"/>
          </a:p>
          <a:p>
            <a:pPr lvl="8"/>
            <a:endParaRPr lang="en-CN" dirty="0"/>
          </a:p>
          <a:p>
            <a:pPr lvl="1"/>
            <a:r>
              <a:rPr lang="en-CN" dirty="0"/>
              <a:t>思路</a:t>
            </a:r>
          </a:p>
          <a:p>
            <a:pPr lvl="2"/>
            <a:r>
              <a:rPr lang="en-CN" dirty="0"/>
              <a:t>抽象成</a:t>
            </a:r>
            <a:r>
              <a:rPr lang="zh-CN" altLang="en-US" dirty="0"/>
              <a:t>“</a:t>
            </a:r>
            <a:r>
              <a:rPr lang="en-CN" dirty="0"/>
              <a:t>图结构分割问题</a:t>
            </a:r>
            <a:r>
              <a:rPr lang="zh-CN" altLang="en-US" dirty="0"/>
              <a:t>”</a:t>
            </a:r>
            <a:endParaRPr lang="en-CN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C077255-2F05-0442-92E8-2244B8C5A25B}"/>
              </a:ext>
            </a:extLst>
          </p:cNvPr>
          <p:cNvSpPr txBox="1">
            <a:spLocks/>
          </p:cNvSpPr>
          <p:nvPr/>
        </p:nvSpPr>
        <p:spPr>
          <a:xfrm>
            <a:off x="5128582" y="6474754"/>
            <a:ext cx="2449183" cy="3832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CN" sz="1400" dirty="0"/>
              <a:t>微服务划分工具设计与实现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4ADC06E-78CB-0040-BF4E-844589EE7B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190" y="3428999"/>
            <a:ext cx="3063341" cy="2467207"/>
          </a:xfrm>
          <a:prstGeom prst="rect">
            <a:avLst/>
          </a:prstGeom>
        </p:spPr>
      </p:pic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8EC1D6F8-0481-614E-8A4B-148D775D30B7}"/>
              </a:ext>
            </a:extLst>
          </p:cNvPr>
          <p:cNvSpPr txBox="1">
            <a:spLocks/>
          </p:cNvSpPr>
          <p:nvPr/>
        </p:nvSpPr>
        <p:spPr>
          <a:xfrm>
            <a:off x="4930121" y="3859657"/>
            <a:ext cx="6482605" cy="16532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N" sz="1600" dirty="0"/>
              <a:t>点</a:t>
            </a:r>
            <a:r>
              <a:rPr lang="zh-CN" altLang="en-US" sz="1600" dirty="0"/>
              <a:t>：函数</a:t>
            </a:r>
            <a:r>
              <a:rPr lang="en-US" altLang="zh-CN" sz="1600" dirty="0"/>
              <a:t>/</a:t>
            </a:r>
            <a:r>
              <a:rPr lang="zh-CN" altLang="en-US" sz="1600" dirty="0"/>
              <a:t>类</a:t>
            </a:r>
            <a:r>
              <a:rPr lang="en-US" altLang="zh-CN" sz="1600" dirty="0"/>
              <a:t>/</a:t>
            </a:r>
            <a:r>
              <a:rPr lang="zh-CN" altLang="en-US" sz="1600" dirty="0"/>
              <a:t>文件</a:t>
            </a:r>
            <a:endParaRPr lang="en-US" altLang="zh-CN" sz="1600" dirty="0"/>
          </a:p>
          <a:p>
            <a:r>
              <a:rPr lang="en-CN" sz="1600" dirty="0"/>
              <a:t>边</a:t>
            </a:r>
            <a:r>
              <a:rPr lang="zh-CN" altLang="en-US" sz="1600" dirty="0"/>
              <a:t>：关联度</a:t>
            </a:r>
            <a:endParaRPr lang="en-US" altLang="zh-CN" sz="1600" dirty="0"/>
          </a:p>
          <a:p>
            <a:pPr lvl="2"/>
            <a:r>
              <a:rPr lang="en-US" altLang="zh-CN" sz="1400" dirty="0"/>
              <a:t>1.</a:t>
            </a:r>
            <a:r>
              <a:rPr lang="zh-CN" altLang="en-US" sz="1400" dirty="0"/>
              <a:t> </a:t>
            </a:r>
            <a:r>
              <a:rPr lang="zh-CN" altLang="en-CN" sz="1400" dirty="0"/>
              <a:t>静态分析</a:t>
            </a:r>
            <a:r>
              <a:rPr lang="zh-CN" altLang="en-US" sz="1400" dirty="0"/>
              <a:t>：代码静态信息（文本相似度</a:t>
            </a:r>
            <a:r>
              <a:rPr lang="en-US" altLang="zh-CN" sz="1400" dirty="0"/>
              <a:t>……</a:t>
            </a:r>
            <a:r>
              <a:rPr lang="zh-CN" altLang="en-US" sz="1400" dirty="0"/>
              <a:t>）</a:t>
            </a:r>
            <a:endParaRPr lang="en-US" altLang="zh-CN" sz="1400" dirty="0"/>
          </a:p>
          <a:p>
            <a:pPr lvl="2"/>
            <a:r>
              <a:rPr lang="en-US" altLang="zh-CN" sz="1400" b="1" dirty="0"/>
              <a:t>2.</a:t>
            </a:r>
            <a:r>
              <a:rPr lang="zh-CN" altLang="en-US" sz="1400" b="1" dirty="0"/>
              <a:t> 动态分析：运行路径记录（函数调用关系</a:t>
            </a:r>
            <a:r>
              <a:rPr lang="en-US" altLang="zh-CN" sz="1400" b="1" dirty="0"/>
              <a:t>……</a:t>
            </a:r>
            <a:r>
              <a:rPr lang="zh-CN" altLang="en-US" sz="1400" b="1" dirty="0"/>
              <a:t>）</a:t>
            </a:r>
            <a:endParaRPr lang="en-CN" sz="1400" b="1" dirty="0"/>
          </a:p>
          <a:p>
            <a:pPr lvl="1"/>
            <a:endParaRPr lang="en-US" altLang="zh-CN" sz="1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288808-3F06-AE45-8AD0-E7CE939C9FEC}"/>
              </a:ext>
            </a:extLst>
          </p:cNvPr>
          <p:cNvSpPr txBox="1"/>
          <p:nvPr/>
        </p:nvSpPr>
        <p:spPr>
          <a:xfrm>
            <a:off x="10157312" y="486340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✅</a:t>
            </a:r>
          </a:p>
        </p:txBody>
      </p:sp>
    </p:spTree>
    <p:extLst>
      <p:ext uri="{BB962C8B-B14F-4D97-AF65-F5344CB8AC3E}">
        <p14:creationId xmlns:p14="http://schemas.microsoft.com/office/powerpoint/2010/main" val="22044633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26F572-83F0-9742-A3C9-90C206E468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课题介绍</a:t>
            </a:r>
            <a:r>
              <a:rPr lang="zh-CN" altLang="en-US" dirty="0"/>
              <a:t> </a:t>
            </a:r>
            <a:r>
              <a:rPr lang="en-US" altLang="zh-CN" dirty="0"/>
              <a:t>——</a:t>
            </a:r>
            <a:r>
              <a:rPr lang="zh-CN" altLang="en-US" dirty="0"/>
              <a:t> 微服务划分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17B96B-8259-0E45-9FA9-EC06A4C1DE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N" strike="sngStrike" dirty="0"/>
              <a:t>什么是微服务</a:t>
            </a:r>
            <a:r>
              <a:rPr lang="zh-CN" altLang="en-US" strike="sngStrike" dirty="0"/>
              <a:t>？</a:t>
            </a:r>
            <a:endParaRPr lang="en-US" altLang="zh-CN" strike="sngStrike" dirty="0"/>
          </a:p>
          <a:p>
            <a:pPr lvl="1"/>
            <a:r>
              <a:rPr lang="zh-CN" altLang="en-US" strike="sngStrike" dirty="0"/>
              <a:t>微服务特点及优势</a:t>
            </a:r>
            <a:endParaRPr lang="en-US" altLang="zh-CN" strike="sngStrike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r>
              <a:rPr lang="en-CN" strike="sngStrike" dirty="0"/>
              <a:t>什么是划分</a:t>
            </a:r>
            <a:r>
              <a:rPr lang="zh-CN" altLang="en-US" strike="sngStrike" dirty="0"/>
              <a:t>？</a:t>
            </a:r>
            <a:endParaRPr lang="en-US" altLang="zh-CN" strike="sngStrike" dirty="0"/>
          </a:p>
          <a:p>
            <a:pPr lvl="1"/>
            <a:r>
              <a:rPr lang="zh-CN" altLang="en-US" strike="sngStrike" dirty="0"/>
              <a:t>划分对象（ 谁 ）</a:t>
            </a:r>
            <a:endParaRPr lang="en-US" altLang="zh-CN" strike="sngStrike" dirty="0"/>
          </a:p>
          <a:p>
            <a:pPr lvl="1"/>
            <a:r>
              <a:rPr lang="zh-CN" altLang="en-US" strike="sngStrike" dirty="0"/>
              <a:t>划分目标（ 变什么样 ）</a:t>
            </a:r>
            <a:endParaRPr lang="en-US" altLang="zh-CN" strike="sngStrike" dirty="0"/>
          </a:p>
          <a:p>
            <a:pPr lvl="1"/>
            <a:r>
              <a:rPr lang="zh-CN" altLang="en-US" strike="sngStrike" dirty="0"/>
              <a:t>划分方法（ </a:t>
            </a:r>
            <a:r>
              <a:rPr lang="zh-CN" altLang="en-CN" strike="sngStrike" dirty="0"/>
              <a:t>怎么划</a:t>
            </a:r>
            <a:r>
              <a:rPr lang="zh-CN" altLang="en-US" strike="sngStrike" dirty="0"/>
              <a:t>）</a:t>
            </a:r>
            <a:endParaRPr lang="en-US" altLang="zh-CN" strike="sngStrike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3FCC6BD-BEC3-8A40-843E-974002454899}"/>
              </a:ext>
            </a:extLst>
          </p:cNvPr>
          <p:cNvSpPr txBox="1">
            <a:spLocks/>
          </p:cNvSpPr>
          <p:nvPr/>
        </p:nvSpPr>
        <p:spPr>
          <a:xfrm>
            <a:off x="5128582" y="6474754"/>
            <a:ext cx="2449183" cy="3832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CN" sz="1400" dirty="0"/>
              <a:t>微服务划分工具设计与实现</a:t>
            </a:r>
          </a:p>
        </p:txBody>
      </p:sp>
    </p:spTree>
    <p:extLst>
      <p:ext uri="{BB962C8B-B14F-4D97-AF65-F5344CB8AC3E}">
        <p14:creationId xmlns:p14="http://schemas.microsoft.com/office/powerpoint/2010/main" val="4958478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4CD467-9324-BC46-A44E-D1129EC07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目录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4EB9FC-8A7A-F44A-9CB7-BC0A93F937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3782" y="2171700"/>
            <a:ext cx="7364436" cy="4000500"/>
          </a:xfrm>
        </p:spPr>
        <p:txBody>
          <a:bodyPr>
            <a:normAutofit lnSpcReduction="10000"/>
          </a:bodyPr>
          <a:lstStyle/>
          <a:p>
            <a:r>
              <a:rPr lang="en-CN" sz="2800" strike="sngStrike" dirty="0"/>
              <a:t>课题介绍</a:t>
            </a:r>
          </a:p>
          <a:p>
            <a:r>
              <a:rPr lang="en-CN" sz="2800" b="1" dirty="0"/>
              <a:t>系统介绍</a:t>
            </a:r>
          </a:p>
          <a:p>
            <a:pPr lvl="1"/>
            <a:r>
              <a:rPr lang="en-CN" dirty="0"/>
              <a:t>整体框架</a:t>
            </a:r>
          </a:p>
          <a:p>
            <a:pPr lvl="1"/>
            <a:r>
              <a:rPr lang="en-CN" dirty="0"/>
              <a:t>技术路线</a:t>
            </a:r>
          </a:p>
          <a:p>
            <a:r>
              <a:rPr lang="en-CN" sz="2800" dirty="0"/>
              <a:t>当前进度</a:t>
            </a:r>
          </a:p>
          <a:p>
            <a:r>
              <a:rPr lang="en-CN" sz="2800" dirty="0"/>
              <a:t>时间安排</a:t>
            </a:r>
          </a:p>
          <a:p>
            <a:endParaRPr lang="en-CN" sz="1200" i="1" dirty="0"/>
          </a:p>
          <a:p>
            <a:r>
              <a:rPr lang="en-CN" sz="1200" i="1" dirty="0"/>
              <a:t>附录</a:t>
            </a:r>
            <a:r>
              <a:rPr lang="en-US" altLang="zh-CN" sz="1200" i="1" dirty="0"/>
              <a:t>1</a:t>
            </a:r>
            <a:r>
              <a:rPr lang="zh-CN" altLang="en-US" sz="1200" i="1" dirty="0"/>
              <a:t>：</a:t>
            </a:r>
            <a:r>
              <a:rPr lang="en-CN" sz="1200" i="1" dirty="0"/>
              <a:t>微服务发展历程</a:t>
            </a:r>
            <a:endParaRPr lang="en-US" altLang="zh-CN" sz="1200" i="1" dirty="0"/>
          </a:p>
          <a:p>
            <a:r>
              <a:rPr lang="en-CN" sz="1200" i="1" dirty="0"/>
              <a:t>附录</a:t>
            </a:r>
            <a:r>
              <a:rPr lang="en-US" altLang="zh-CN" sz="1200" i="1" dirty="0"/>
              <a:t>2</a:t>
            </a:r>
            <a:r>
              <a:rPr lang="zh-CN" altLang="en-US" sz="1200" i="1" dirty="0"/>
              <a:t>：</a:t>
            </a:r>
            <a:r>
              <a:rPr lang="en-CN" sz="1200" i="1" dirty="0"/>
              <a:t>具体算法</a:t>
            </a:r>
          </a:p>
          <a:p>
            <a:r>
              <a:rPr lang="en-CN" sz="1200" i="1" dirty="0"/>
              <a:t>附录</a:t>
            </a:r>
            <a:r>
              <a:rPr lang="en-US" altLang="zh-CN" sz="1200" i="1" dirty="0"/>
              <a:t>3</a:t>
            </a:r>
            <a:r>
              <a:rPr lang="zh-CN" altLang="en-US" sz="1200" i="1" dirty="0"/>
              <a:t>：</a:t>
            </a:r>
            <a:r>
              <a:rPr lang="en-CN" sz="1200" i="1" dirty="0"/>
              <a:t>技术路线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EF8137D-5F37-5642-87E5-00E45C1102B4}"/>
              </a:ext>
            </a:extLst>
          </p:cNvPr>
          <p:cNvSpPr txBox="1">
            <a:spLocks/>
          </p:cNvSpPr>
          <p:nvPr/>
        </p:nvSpPr>
        <p:spPr>
          <a:xfrm>
            <a:off x="5128582" y="6474754"/>
            <a:ext cx="2449183" cy="3832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CN" sz="1400" dirty="0"/>
              <a:t>微服务划分工具设计与实现</a:t>
            </a:r>
          </a:p>
        </p:txBody>
      </p:sp>
    </p:spTree>
    <p:extLst>
      <p:ext uri="{BB962C8B-B14F-4D97-AF65-F5344CB8AC3E}">
        <p14:creationId xmlns:p14="http://schemas.microsoft.com/office/powerpoint/2010/main" val="36351837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4CD467-9324-BC46-A44E-D1129EC07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目录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4EB9FC-8A7A-F44A-9CB7-BC0A93F937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3782" y="2171700"/>
            <a:ext cx="7364436" cy="4000500"/>
          </a:xfrm>
        </p:spPr>
        <p:txBody>
          <a:bodyPr>
            <a:normAutofit lnSpcReduction="10000"/>
          </a:bodyPr>
          <a:lstStyle/>
          <a:p>
            <a:r>
              <a:rPr lang="en-CN" sz="2800" strike="sngStrike" dirty="0"/>
              <a:t>课题介绍</a:t>
            </a:r>
          </a:p>
          <a:p>
            <a:r>
              <a:rPr lang="en-CN" sz="2800" b="1" dirty="0"/>
              <a:t>系统介绍</a:t>
            </a:r>
          </a:p>
          <a:p>
            <a:pPr lvl="1"/>
            <a:r>
              <a:rPr lang="en-CN" b="1" dirty="0"/>
              <a:t>整体框架</a:t>
            </a:r>
          </a:p>
          <a:p>
            <a:pPr lvl="1"/>
            <a:r>
              <a:rPr lang="en-CN" dirty="0"/>
              <a:t>技术路线</a:t>
            </a:r>
          </a:p>
          <a:p>
            <a:r>
              <a:rPr lang="en-CN" sz="2800" dirty="0"/>
              <a:t>当前进度</a:t>
            </a:r>
          </a:p>
          <a:p>
            <a:r>
              <a:rPr lang="en-CN" sz="2800" dirty="0"/>
              <a:t>时间安排</a:t>
            </a:r>
          </a:p>
          <a:p>
            <a:endParaRPr lang="en-CN" sz="1200" i="1" dirty="0"/>
          </a:p>
          <a:p>
            <a:r>
              <a:rPr lang="en-CN" sz="1200" i="1" dirty="0"/>
              <a:t>附录</a:t>
            </a:r>
            <a:r>
              <a:rPr lang="en-US" altLang="zh-CN" sz="1200" i="1" dirty="0"/>
              <a:t>1</a:t>
            </a:r>
            <a:r>
              <a:rPr lang="zh-CN" altLang="en-US" sz="1200" i="1" dirty="0"/>
              <a:t>：</a:t>
            </a:r>
            <a:r>
              <a:rPr lang="en-CN" sz="1200" i="1" dirty="0"/>
              <a:t>微服务发展历程</a:t>
            </a:r>
            <a:endParaRPr lang="en-US" altLang="zh-CN" sz="1200" i="1" dirty="0"/>
          </a:p>
          <a:p>
            <a:r>
              <a:rPr lang="en-CN" sz="1200" i="1" dirty="0"/>
              <a:t>附录</a:t>
            </a:r>
            <a:r>
              <a:rPr lang="en-US" altLang="zh-CN" sz="1200" i="1" dirty="0"/>
              <a:t>2</a:t>
            </a:r>
            <a:r>
              <a:rPr lang="zh-CN" altLang="en-US" sz="1200" i="1" dirty="0"/>
              <a:t>：</a:t>
            </a:r>
            <a:r>
              <a:rPr lang="en-CN" sz="1200" i="1" dirty="0"/>
              <a:t>具体算法</a:t>
            </a:r>
          </a:p>
          <a:p>
            <a:r>
              <a:rPr lang="en-CN" sz="1200" i="1" dirty="0"/>
              <a:t>附录</a:t>
            </a:r>
            <a:r>
              <a:rPr lang="en-US" altLang="zh-CN" sz="1200" i="1" dirty="0"/>
              <a:t>3</a:t>
            </a:r>
            <a:r>
              <a:rPr lang="zh-CN" altLang="en-US" sz="1200" i="1" dirty="0"/>
              <a:t>：</a:t>
            </a:r>
            <a:r>
              <a:rPr lang="en-CN" sz="1200" i="1" dirty="0"/>
              <a:t>技术路线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EF8137D-5F37-5642-87E5-00E45C1102B4}"/>
              </a:ext>
            </a:extLst>
          </p:cNvPr>
          <p:cNvSpPr txBox="1">
            <a:spLocks/>
          </p:cNvSpPr>
          <p:nvPr/>
        </p:nvSpPr>
        <p:spPr>
          <a:xfrm>
            <a:off x="5128582" y="6474754"/>
            <a:ext cx="2449183" cy="3832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CN" sz="1400" dirty="0"/>
              <a:t>微服务划分工具设计与实现</a:t>
            </a:r>
          </a:p>
        </p:txBody>
      </p:sp>
    </p:spTree>
    <p:extLst>
      <p:ext uri="{BB962C8B-B14F-4D97-AF65-F5344CB8AC3E}">
        <p14:creationId xmlns:p14="http://schemas.microsoft.com/office/powerpoint/2010/main" val="24748958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AD7D1-C8D0-4941-A0C6-3E1B64AF6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系统介绍</a:t>
            </a:r>
            <a:r>
              <a:rPr lang="en-US" altLang="zh-CN" dirty="0"/>
              <a:t>——</a:t>
            </a:r>
            <a:r>
              <a:rPr lang="zh-CN" altLang="en-US" dirty="0"/>
              <a:t>整体框架</a:t>
            </a:r>
            <a:endParaRPr lang="en-CN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91B9006-76BE-4543-8148-6D6AF07CC954}"/>
              </a:ext>
            </a:extLst>
          </p:cNvPr>
          <p:cNvSpPr/>
          <p:nvPr/>
        </p:nvSpPr>
        <p:spPr>
          <a:xfrm>
            <a:off x="9175774" y="4077569"/>
            <a:ext cx="1860331" cy="756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/>
              <a:t>结果展示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B24BC1D-F863-8A4E-BB23-FD57CD1EB5CC}"/>
              </a:ext>
            </a:extLst>
          </p:cNvPr>
          <p:cNvCxnSpPr>
            <a:cxnSpLocks/>
            <a:stCxn id="8" idx="3"/>
            <a:endCxn id="7" idx="1"/>
          </p:cNvCxnSpPr>
          <p:nvPr/>
        </p:nvCxnSpPr>
        <p:spPr>
          <a:xfrm>
            <a:off x="4852980" y="4455941"/>
            <a:ext cx="130050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036005B-9975-5B40-8F20-D2557837A70A}"/>
              </a:ext>
            </a:extLst>
          </p:cNvPr>
          <p:cNvCxnSpPr>
            <a:cxnSpLocks/>
            <a:stCxn id="7" idx="3"/>
            <a:endCxn id="4" idx="1"/>
          </p:cNvCxnSpPr>
          <p:nvPr/>
        </p:nvCxnSpPr>
        <p:spPr>
          <a:xfrm>
            <a:off x="8013817" y="4455942"/>
            <a:ext cx="116195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F00CE2CF-A448-944C-8021-AD882F2EF1C9}"/>
              </a:ext>
            </a:extLst>
          </p:cNvPr>
          <p:cNvSpPr/>
          <p:nvPr/>
        </p:nvSpPr>
        <p:spPr>
          <a:xfrm>
            <a:off x="6153486" y="4077569"/>
            <a:ext cx="1860331" cy="756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/>
              <a:t>图上划分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EDEBCE8-F5C9-B244-9053-FEDBC7C34552}"/>
              </a:ext>
            </a:extLst>
          </p:cNvPr>
          <p:cNvSpPr/>
          <p:nvPr/>
        </p:nvSpPr>
        <p:spPr>
          <a:xfrm>
            <a:off x="2992649" y="4077568"/>
            <a:ext cx="1860331" cy="756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/>
              <a:t>数据处理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1C8135A-C84C-F040-BD8F-99AE3A8204D1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1626839" y="4455940"/>
            <a:ext cx="136581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E6E37C39-9AB4-5F46-A628-3AD40BFE12AC}"/>
              </a:ext>
            </a:extLst>
          </p:cNvPr>
          <p:cNvSpPr txBox="1"/>
          <p:nvPr/>
        </p:nvSpPr>
        <p:spPr>
          <a:xfrm>
            <a:off x="1765389" y="408660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N" dirty="0"/>
              <a:t>原始数据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8FAC72C-4CD1-7845-B7D7-362D6A1134EC}"/>
              </a:ext>
            </a:extLst>
          </p:cNvPr>
          <p:cNvSpPr txBox="1"/>
          <p:nvPr/>
        </p:nvSpPr>
        <p:spPr>
          <a:xfrm>
            <a:off x="8271629" y="408660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N" dirty="0"/>
              <a:t>结果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6B40400-7837-4C4E-A73B-6D667AD285C3}"/>
              </a:ext>
            </a:extLst>
          </p:cNvPr>
          <p:cNvSpPr txBox="1"/>
          <p:nvPr/>
        </p:nvSpPr>
        <p:spPr>
          <a:xfrm>
            <a:off x="5064651" y="408660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N" dirty="0"/>
              <a:t>图数据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9C08DC23-3561-1046-91B1-315FD6E9EB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9601200" cy="3581400"/>
          </a:xfrm>
        </p:spPr>
        <p:txBody>
          <a:bodyPr/>
          <a:lstStyle/>
          <a:p>
            <a:r>
              <a:rPr lang="en-CN" dirty="0"/>
              <a:t>从逻辑层面</a:t>
            </a:r>
            <a:r>
              <a:rPr lang="zh-CN" altLang="en-US" dirty="0"/>
              <a:t>：</a:t>
            </a:r>
            <a:endParaRPr lang="en-CN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B05408AB-9A00-C042-B98F-B17A05B1D19B}"/>
              </a:ext>
            </a:extLst>
          </p:cNvPr>
          <p:cNvSpPr txBox="1">
            <a:spLocks/>
          </p:cNvSpPr>
          <p:nvPr/>
        </p:nvSpPr>
        <p:spPr>
          <a:xfrm>
            <a:off x="5128582" y="6474754"/>
            <a:ext cx="2449183" cy="3832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CN" sz="1400" dirty="0"/>
              <a:t>微服务划分工具设计与实现</a:t>
            </a:r>
          </a:p>
        </p:txBody>
      </p:sp>
    </p:spTree>
    <p:extLst>
      <p:ext uri="{BB962C8B-B14F-4D97-AF65-F5344CB8AC3E}">
        <p14:creationId xmlns:p14="http://schemas.microsoft.com/office/powerpoint/2010/main" val="8562434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AD7D1-C8D0-4941-A0C6-3E1B64AF6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系统介绍</a:t>
            </a:r>
            <a:r>
              <a:rPr lang="en-US" altLang="zh-CN" dirty="0"/>
              <a:t>——</a:t>
            </a:r>
            <a:r>
              <a:rPr lang="zh-CN" altLang="en-US" dirty="0"/>
              <a:t>整体框架</a:t>
            </a:r>
            <a:endParaRPr lang="en-CN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91B9006-76BE-4543-8148-6D6AF07CC954}"/>
              </a:ext>
            </a:extLst>
          </p:cNvPr>
          <p:cNvSpPr/>
          <p:nvPr/>
        </p:nvSpPr>
        <p:spPr>
          <a:xfrm>
            <a:off x="9112469" y="3050627"/>
            <a:ext cx="1860331" cy="75674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/>
              <a:t>结果展示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B24BC1D-F863-8A4E-BB23-FD57CD1EB5CC}"/>
              </a:ext>
            </a:extLst>
          </p:cNvPr>
          <p:cNvCxnSpPr>
            <a:cxnSpLocks/>
            <a:stCxn id="8" idx="3"/>
            <a:endCxn id="7" idx="1"/>
          </p:cNvCxnSpPr>
          <p:nvPr/>
        </p:nvCxnSpPr>
        <p:spPr>
          <a:xfrm>
            <a:off x="4928225" y="3428999"/>
            <a:ext cx="116195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036005B-9975-5B40-8F20-D2557837A70A}"/>
              </a:ext>
            </a:extLst>
          </p:cNvPr>
          <p:cNvCxnSpPr>
            <a:cxnSpLocks/>
            <a:stCxn id="7" idx="3"/>
            <a:endCxn id="4" idx="1"/>
          </p:cNvCxnSpPr>
          <p:nvPr/>
        </p:nvCxnSpPr>
        <p:spPr>
          <a:xfrm>
            <a:off x="7950512" y="3429000"/>
            <a:ext cx="116195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F00CE2CF-A448-944C-8021-AD882F2EF1C9}"/>
              </a:ext>
            </a:extLst>
          </p:cNvPr>
          <p:cNvSpPr/>
          <p:nvPr/>
        </p:nvSpPr>
        <p:spPr>
          <a:xfrm>
            <a:off x="6090181" y="3050627"/>
            <a:ext cx="1860331" cy="75674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/>
              <a:t>图上划分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EDEBCE8-F5C9-B244-9053-FEDBC7C34552}"/>
              </a:ext>
            </a:extLst>
          </p:cNvPr>
          <p:cNvSpPr/>
          <p:nvPr/>
        </p:nvSpPr>
        <p:spPr>
          <a:xfrm>
            <a:off x="3067894" y="3050626"/>
            <a:ext cx="1860331" cy="756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/>
              <a:t>数据处理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1C8135A-C84C-F040-BD8F-99AE3A8204D1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1702084" y="3414803"/>
            <a:ext cx="1365810" cy="141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E6E37C39-9AB4-5F46-A628-3AD40BFE12AC}"/>
              </a:ext>
            </a:extLst>
          </p:cNvPr>
          <p:cNvSpPr txBox="1"/>
          <p:nvPr/>
        </p:nvSpPr>
        <p:spPr>
          <a:xfrm>
            <a:off x="1702084" y="305966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N" dirty="0"/>
              <a:t>原始数据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8FAC72C-4CD1-7845-B7D7-362D6A1134EC}"/>
              </a:ext>
            </a:extLst>
          </p:cNvPr>
          <p:cNvSpPr txBox="1"/>
          <p:nvPr/>
        </p:nvSpPr>
        <p:spPr>
          <a:xfrm>
            <a:off x="8208324" y="305966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N" dirty="0"/>
              <a:t>结果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6B40400-7837-4C4E-A73B-6D667AD285C3}"/>
              </a:ext>
            </a:extLst>
          </p:cNvPr>
          <p:cNvSpPr txBox="1"/>
          <p:nvPr/>
        </p:nvSpPr>
        <p:spPr>
          <a:xfrm>
            <a:off x="5070621" y="305966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N" dirty="0"/>
              <a:t>图数据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9C08DC23-3561-1046-91B1-315FD6E9EB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923213"/>
            <a:ext cx="9601200" cy="395292"/>
          </a:xfrm>
        </p:spPr>
        <p:txBody>
          <a:bodyPr/>
          <a:lstStyle/>
          <a:p>
            <a:r>
              <a:rPr lang="en-CN" dirty="0"/>
              <a:t>从逻辑层面 </a:t>
            </a:r>
            <a:r>
              <a:rPr lang="zh-CN" altLang="en-US" dirty="0"/>
              <a:t>：</a:t>
            </a:r>
            <a:endParaRPr lang="en-CN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3F8978A-B533-C242-BA3A-D7CDD8AA9C6F}"/>
              </a:ext>
            </a:extLst>
          </p:cNvPr>
          <p:cNvSpPr/>
          <p:nvPr/>
        </p:nvSpPr>
        <p:spPr>
          <a:xfrm>
            <a:off x="2119800" y="4933450"/>
            <a:ext cx="1611395" cy="6424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/>
              <a:t>运行路径监控</a:t>
            </a:r>
          </a:p>
        </p:txBody>
      </p: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1B828679-C8AB-BC45-A7F0-225867750B76}"/>
              </a:ext>
            </a:extLst>
          </p:cNvPr>
          <p:cNvCxnSpPr>
            <a:cxnSpLocks/>
            <a:endCxn id="15" idx="1"/>
          </p:cNvCxnSpPr>
          <p:nvPr/>
        </p:nvCxnSpPr>
        <p:spPr>
          <a:xfrm rot="5400000">
            <a:off x="2079044" y="3848127"/>
            <a:ext cx="1447323" cy="1365810"/>
          </a:xfrm>
          <a:prstGeom prst="bentConnector4">
            <a:avLst>
              <a:gd name="adj1" fmla="val 38902"/>
              <a:gd name="adj2" fmla="val 11673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6AD985FF-49AD-4745-B4EC-C1980EB76129}"/>
              </a:ext>
            </a:extLst>
          </p:cNvPr>
          <p:cNvSpPr txBox="1"/>
          <p:nvPr/>
        </p:nvSpPr>
        <p:spPr>
          <a:xfrm>
            <a:off x="2256082" y="4047245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N" dirty="0"/>
              <a:t>源码</a:t>
            </a:r>
          </a:p>
          <a:p>
            <a:pPr algn="ctr"/>
            <a:r>
              <a:rPr lang="en-CN" dirty="0"/>
              <a:t>测试用例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56C225D-6232-464E-B638-BE8ABA7789CA}"/>
              </a:ext>
            </a:extLst>
          </p:cNvPr>
          <p:cNvSpPr/>
          <p:nvPr/>
        </p:nvSpPr>
        <p:spPr>
          <a:xfrm>
            <a:off x="4700584" y="4942489"/>
            <a:ext cx="814870" cy="6424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/>
              <a:t>建图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362DA03-1B78-9448-97D8-5A2A3D2A1CBE}"/>
              </a:ext>
            </a:extLst>
          </p:cNvPr>
          <p:cNvCxnSpPr>
            <a:cxnSpLocks/>
            <a:stCxn id="15" idx="3"/>
            <a:endCxn id="30" idx="1"/>
          </p:cNvCxnSpPr>
          <p:nvPr/>
        </p:nvCxnSpPr>
        <p:spPr>
          <a:xfrm>
            <a:off x="3731195" y="5254694"/>
            <a:ext cx="969389" cy="90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62480BEA-FA2A-9A41-A29D-AC99B4349DAC}"/>
              </a:ext>
            </a:extLst>
          </p:cNvPr>
          <p:cNvSpPr txBox="1"/>
          <p:nvPr/>
        </p:nvSpPr>
        <p:spPr>
          <a:xfrm>
            <a:off x="3718798" y="4894401"/>
            <a:ext cx="994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L</a:t>
            </a:r>
            <a:r>
              <a:rPr lang="en-CN" dirty="0"/>
              <a:t>og文件</a:t>
            </a:r>
          </a:p>
        </p:txBody>
      </p:sp>
      <p:cxnSp>
        <p:nvCxnSpPr>
          <p:cNvPr id="38" name="Elbow Connector 37">
            <a:extLst>
              <a:ext uri="{FF2B5EF4-FFF2-40B4-BE49-F238E27FC236}">
                <a16:creationId xmlns:a16="http://schemas.microsoft.com/office/drawing/2014/main" id="{90FE56AA-C899-2341-92B2-09F77C19394C}"/>
              </a:ext>
            </a:extLst>
          </p:cNvPr>
          <p:cNvCxnSpPr>
            <a:stCxn id="30" idx="3"/>
          </p:cNvCxnSpPr>
          <p:nvPr/>
        </p:nvCxnSpPr>
        <p:spPr>
          <a:xfrm flipH="1" flipV="1">
            <a:off x="4536388" y="3816410"/>
            <a:ext cx="979066" cy="1447323"/>
          </a:xfrm>
          <a:prstGeom prst="bentConnector4">
            <a:avLst>
              <a:gd name="adj1" fmla="val -23349"/>
              <a:gd name="adj2" fmla="val 6109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itle 1">
            <a:extLst>
              <a:ext uri="{FF2B5EF4-FFF2-40B4-BE49-F238E27FC236}">
                <a16:creationId xmlns:a16="http://schemas.microsoft.com/office/drawing/2014/main" id="{1B1B62EA-6DA2-3E40-A8D8-2F2A3D0670F3}"/>
              </a:ext>
            </a:extLst>
          </p:cNvPr>
          <p:cNvSpPr txBox="1">
            <a:spLocks/>
          </p:cNvSpPr>
          <p:nvPr/>
        </p:nvSpPr>
        <p:spPr>
          <a:xfrm>
            <a:off x="5128582" y="6474754"/>
            <a:ext cx="2449183" cy="3832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CN" sz="1400" dirty="0"/>
              <a:t>微服务划分工具设计与实现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ABBA2E2A-BFFF-4544-A6A2-3B58073803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411" y="5574443"/>
            <a:ext cx="1454778" cy="115843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48217A2E-F0A3-5140-A45C-337C77231C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5607" y="5651143"/>
            <a:ext cx="2020564" cy="1076313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00350F6-35A9-424F-B64F-CCB0F38347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3674" y="4730049"/>
            <a:ext cx="2096838" cy="1688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2563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AD7D1-C8D0-4941-A0C6-3E1B64AF6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系统介绍</a:t>
            </a:r>
            <a:r>
              <a:rPr lang="en-US" altLang="zh-CN" dirty="0"/>
              <a:t>——</a:t>
            </a:r>
            <a:r>
              <a:rPr lang="zh-CN" altLang="en-US" dirty="0"/>
              <a:t>整体框架</a:t>
            </a:r>
            <a:endParaRPr lang="en-CN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91B9006-76BE-4543-8148-6D6AF07CC954}"/>
              </a:ext>
            </a:extLst>
          </p:cNvPr>
          <p:cNvSpPr/>
          <p:nvPr/>
        </p:nvSpPr>
        <p:spPr>
          <a:xfrm>
            <a:off x="9112469" y="3050627"/>
            <a:ext cx="1860331" cy="75674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/>
              <a:t>结果展示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B24BC1D-F863-8A4E-BB23-FD57CD1EB5CC}"/>
              </a:ext>
            </a:extLst>
          </p:cNvPr>
          <p:cNvCxnSpPr>
            <a:cxnSpLocks/>
            <a:stCxn id="8" idx="3"/>
            <a:endCxn id="7" idx="1"/>
          </p:cNvCxnSpPr>
          <p:nvPr/>
        </p:nvCxnSpPr>
        <p:spPr>
          <a:xfrm>
            <a:off x="4928225" y="3428999"/>
            <a:ext cx="116195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036005B-9975-5B40-8F20-D2557837A70A}"/>
              </a:ext>
            </a:extLst>
          </p:cNvPr>
          <p:cNvCxnSpPr>
            <a:cxnSpLocks/>
            <a:stCxn id="7" idx="3"/>
            <a:endCxn id="4" idx="1"/>
          </p:cNvCxnSpPr>
          <p:nvPr/>
        </p:nvCxnSpPr>
        <p:spPr>
          <a:xfrm>
            <a:off x="7950512" y="3429000"/>
            <a:ext cx="116195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F00CE2CF-A448-944C-8021-AD882F2EF1C9}"/>
              </a:ext>
            </a:extLst>
          </p:cNvPr>
          <p:cNvSpPr/>
          <p:nvPr/>
        </p:nvSpPr>
        <p:spPr>
          <a:xfrm>
            <a:off x="6090181" y="3050627"/>
            <a:ext cx="1860331" cy="756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/>
              <a:t>图上划分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EDEBCE8-F5C9-B244-9053-FEDBC7C34552}"/>
              </a:ext>
            </a:extLst>
          </p:cNvPr>
          <p:cNvSpPr/>
          <p:nvPr/>
        </p:nvSpPr>
        <p:spPr>
          <a:xfrm>
            <a:off x="3067894" y="3050626"/>
            <a:ext cx="1860331" cy="75674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/>
              <a:t>数据处理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1C8135A-C84C-F040-BD8F-99AE3A8204D1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1702084" y="3414803"/>
            <a:ext cx="1365810" cy="141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E6E37C39-9AB4-5F46-A628-3AD40BFE12AC}"/>
              </a:ext>
            </a:extLst>
          </p:cNvPr>
          <p:cNvSpPr txBox="1"/>
          <p:nvPr/>
        </p:nvSpPr>
        <p:spPr>
          <a:xfrm>
            <a:off x="1702084" y="305966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N" dirty="0"/>
              <a:t>原始数据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8FAC72C-4CD1-7845-B7D7-362D6A1134EC}"/>
              </a:ext>
            </a:extLst>
          </p:cNvPr>
          <p:cNvSpPr txBox="1"/>
          <p:nvPr/>
        </p:nvSpPr>
        <p:spPr>
          <a:xfrm>
            <a:off x="8208324" y="305966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N" dirty="0"/>
              <a:t>结果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6B40400-7837-4C4E-A73B-6D667AD285C3}"/>
              </a:ext>
            </a:extLst>
          </p:cNvPr>
          <p:cNvSpPr txBox="1"/>
          <p:nvPr/>
        </p:nvSpPr>
        <p:spPr>
          <a:xfrm>
            <a:off x="5070621" y="305966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N" dirty="0"/>
              <a:t>图数据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208C7BC-7323-324E-889B-84C23C5F2FF1}"/>
              </a:ext>
            </a:extLst>
          </p:cNvPr>
          <p:cNvSpPr/>
          <p:nvPr/>
        </p:nvSpPr>
        <p:spPr>
          <a:xfrm>
            <a:off x="6214647" y="4834976"/>
            <a:ext cx="1611395" cy="6424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/>
              <a:t>图论算法设计</a:t>
            </a:r>
            <a:endParaRPr lang="en-US" dirty="0"/>
          </a:p>
          <a:p>
            <a:pPr algn="ctr"/>
            <a:r>
              <a:rPr lang="zh-CN" altLang="en-US" dirty="0"/>
              <a:t>图结构划分</a:t>
            </a:r>
            <a:endParaRPr lang="en-CN" dirty="0"/>
          </a:p>
        </p:txBody>
      </p:sp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id="{63314E17-B058-3D45-B3E2-554204E767EC}"/>
              </a:ext>
            </a:extLst>
          </p:cNvPr>
          <p:cNvCxnSpPr>
            <a:endCxn id="24" idx="1"/>
          </p:cNvCxnSpPr>
          <p:nvPr/>
        </p:nvCxnSpPr>
        <p:spPr>
          <a:xfrm rot="5400000">
            <a:off x="5661435" y="4360583"/>
            <a:ext cx="1348849" cy="242424"/>
          </a:xfrm>
          <a:prstGeom prst="bentConnector4">
            <a:avLst>
              <a:gd name="adj1" fmla="val 38092"/>
              <a:gd name="adj2" fmla="val 19429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67B0C837-B141-624F-9786-B4F644C476D2}"/>
              </a:ext>
            </a:extLst>
          </p:cNvPr>
          <p:cNvCxnSpPr>
            <a:stCxn id="24" idx="3"/>
          </p:cNvCxnSpPr>
          <p:nvPr/>
        </p:nvCxnSpPr>
        <p:spPr>
          <a:xfrm flipH="1" flipV="1">
            <a:off x="7610622" y="3807371"/>
            <a:ext cx="215420" cy="1348849"/>
          </a:xfrm>
          <a:prstGeom prst="bentConnector4">
            <a:avLst>
              <a:gd name="adj1" fmla="val -106118"/>
              <a:gd name="adj2" fmla="val 6190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AB8EF53D-35B4-D841-BB9E-8768F1DF0714}"/>
              </a:ext>
            </a:extLst>
          </p:cNvPr>
          <p:cNvSpPr txBox="1">
            <a:spLocks/>
          </p:cNvSpPr>
          <p:nvPr/>
        </p:nvSpPr>
        <p:spPr>
          <a:xfrm>
            <a:off x="1371600" y="1923213"/>
            <a:ext cx="9601200" cy="3952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N" dirty="0"/>
              <a:t>从逻辑层面 </a:t>
            </a:r>
            <a:r>
              <a:rPr lang="zh-CN" altLang="en-US" dirty="0"/>
              <a:t>：</a:t>
            </a:r>
            <a:endParaRPr lang="en-CN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0FA6063B-59FD-784F-896E-FEFCAE95BA21}"/>
              </a:ext>
            </a:extLst>
          </p:cNvPr>
          <p:cNvSpPr txBox="1">
            <a:spLocks/>
          </p:cNvSpPr>
          <p:nvPr/>
        </p:nvSpPr>
        <p:spPr>
          <a:xfrm>
            <a:off x="5128582" y="6474754"/>
            <a:ext cx="2449183" cy="3832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CN" sz="1400" dirty="0"/>
              <a:t>微服务划分工具设计与实现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3048EDB-851B-4445-8C4F-341325B3AC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0946" y="4426288"/>
            <a:ext cx="2096838" cy="168878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F2B60F1-04B3-4F44-8E3B-AA1328B927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2905" y="4439148"/>
            <a:ext cx="2157082" cy="1675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1738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4CD467-9324-BC46-A44E-D1129EC07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目录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4EB9FC-8A7A-F44A-9CB7-BC0A93F937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3782" y="2171700"/>
            <a:ext cx="7364436" cy="4000500"/>
          </a:xfrm>
        </p:spPr>
        <p:txBody>
          <a:bodyPr>
            <a:normAutofit lnSpcReduction="10000"/>
          </a:bodyPr>
          <a:lstStyle/>
          <a:p>
            <a:r>
              <a:rPr lang="en-CN" sz="2800" dirty="0"/>
              <a:t>课题介绍</a:t>
            </a:r>
          </a:p>
          <a:p>
            <a:r>
              <a:rPr lang="en-CN" sz="2800" dirty="0"/>
              <a:t>系统介绍</a:t>
            </a:r>
          </a:p>
          <a:p>
            <a:pPr lvl="1"/>
            <a:r>
              <a:rPr lang="en-CN" dirty="0"/>
              <a:t>整体框架</a:t>
            </a:r>
          </a:p>
          <a:p>
            <a:pPr lvl="1"/>
            <a:r>
              <a:rPr lang="en-CN" dirty="0"/>
              <a:t>技术路线</a:t>
            </a:r>
          </a:p>
          <a:p>
            <a:r>
              <a:rPr lang="en-CN" sz="2800" dirty="0"/>
              <a:t>当前进度</a:t>
            </a:r>
          </a:p>
          <a:p>
            <a:r>
              <a:rPr lang="en-CN" sz="2800" dirty="0"/>
              <a:t>时间安排</a:t>
            </a:r>
          </a:p>
          <a:p>
            <a:endParaRPr lang="en-CN" sz="1200" i="1" dirty="0"/>
          </a:p>
          <a:p>
            <a:r>
              <a:rPr lang="en-CN" sz="1200" i="1" dirty="0"/>
              <a:t>附录</a:t>
            </a:r>
            <a:r>
              <a:rPr lang="en-US" altLang="zh-CN" sz="1200" i="1" dirty="0"/>
              <a:t>1</a:t>
            </a:r>
            <a:r>
              <a:rPr lang="zh-CN" altLang="en-US" sz="1200" i="1" dirty="0"/>
              <a:t>：</a:t>
            </a:r>
            <a:r>
              <a:rPr lang="en-CN" sz="1200" i="1" dirty="0"/>
              <a:t>微服务发展历程</a:t>
            </a:r>
            <a:endParaRPr lang="en-US" altLang="zh-CN" sz="1200" i="1" dirty="0"/>
          </a:p>
          <a:p>
            <a:r>
              <a:rPr lang="en-CN" sz="1200" i="1" dirty="0"/>
              <a:t>附录</a:t>
            </a:r>
            <a:r>
              <a:rPr lang="en-US" altLang="zh-CN" sz="1200" i="1" dirty="0"/>
              <a:t>2</a:t>
            </a:r>
            <a:r>
              <a:rPr lang="zh-CN" altLang="en-US" sz="1200" i="1" dirty="0"/>
              <a:t>：</a:t>
            </a:r>
            <a:r>
              <a:rPr lang="en-CN" sz="1200" i="1" dirty="0"/>
              <a:t>具体算法</a:t>
            </a:r>
          </a:p>
          <a:p>
            <a:r>
              <a:rPr lang="en-CN" sz="1200" i="1" dirty="0"/>
              <a:t>附录</a:t>
            </a:r>
            <a:r>
              <a:rPr lang="en-US" altLang="zh-CN" sz="1200" i="1" dirty="0"/>
              <a:t>3</a:t>
            </a:r>
            <a:r>
              <a:rPr lang="zh-CN" altLang="en-US" sz="1200" i="1" dirty="0"/>
              <a:t>：</a:t>
            </a:r>
            <a:r>
              <a:rPr lang="en-CN" sz="1200" i="1" dirty="0"/>
              <a:t>技术路线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EF8137D-5F37-5642-87E5-00E45C1102B4}"/>
              </a:ext>
            </a:extLst>
          </p:cNvPr>
          <p:cNvSpPr txBox="1">
            <a:spLocks/>
          </p:cNvSpPr>
          <p:nvPr/>
        </p:nvSpPr>
        <p:spPr>
          <a:xfrm>
            <a:off x="5128582" y="6474754"/>
            <a:ext cx="2449183" cy="3832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CN" sz="1400" dirty="0"/>
              <a:t>微服务划分工具设计与实现</a:t>
            </a:r>
          </a:p>
        </p:txBody>
      </p:sp>
    </p:spTree>
    <p:extLst>
      <p:ext uri="{BB962C8B-B14F-4D97-AF65-F5344CB8AC3E}">
        <p14:creationId xmlns:p14="http://schemas.microsoft.com/office/powerpoint/2010/main" val="37925210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AD7D1-C8D0-4941-A0C6-3E1B64AF6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系统介绍</a:t>
            </a:r>
            <a:r>
              <a:rPr lang="en-US" altLang="zh-CN" dirty="0"/>
              <a:t>——</a:t>
            </a:r>
            <a:r>
              <a:rPr lang="zh-CN" altLang="en-US" dirty="0"/>
              <a:t>整体框架</a:t>
            </a:r>
            <a:endParaRPr lang="en-CN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91B9006-76BE-4543-8148-6D6AF07CC954}"/>
              </a:ext>
            </a:extLst>
          </p:cNvPr>
          <p:cNvSpPr/>
          <p:nvPr/>
        </p:nvSpPr>
        <p:spPr>
          <a:xfrm>
            <a:off x="9112469" y="3050627"/>
            <a:ext cx="1860331" cy="756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/>
              <a:t>结果展示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B24BC1D-F863-8A4E-BB23-FD57CD1EB5CC}"/>
              </a:ext>
            </a:extLst>
          </p:cNvPr>
          <p:cNvCxnSpPr>
            <a:cxnSpLocks/>
            <a:stCxn id="8" idx="3"/>
            <a:endCxn id="7" idx="1"/>
          </p:cNvCxnSpPr>
          <p:nvPr/>
        </p:nvCxnSpPr>
        <p:spPr>
          <a:xfrm>
            <a:off x="4928225" y="3428999"/>
            <a:ext cx="116195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036005B-9975-5B40-8F20-D2557837A70A}"/>
              </a:ext>
            </a:extLst>
          </p:cNvPr>
          <p:cNvCxnSpPr>
            <a:cxnSpLocks/>
            <a:stCxn id="7" idx="3"/>
            <a:endCxn id="4" idx="1"/>
          </p:cNvCxnSpPr>
          <p:nvPr/>
        </p:nvCxnSpPr>
        <p:spPr>
          <a:xfrm>
            <a:off x="7950512" y="3429000"/>
            <a:ext cx="116195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F00CE2CF-A448-944C-8021-AD882F2EF1C9}"/>
              </a:ext>
            </a:extLst>
          </p:cNvPr>
          <p:cNvSpPr/>
          <p:nvPr/>
        </p:nvSpPr>
        <p:spPr>
          <a:xfrm>
            <a:off x="6090181" y="3050627"/>
            <a:ext cx="1860331" cy="75674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/>
              <a:t>图上划分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EDEBCE8-F5C9-B244-9053-FEDBC7C34552}"/>
              </a:ext>
            </a:extLst>
          </p:cNvPr>
          <p:cNvSpPr/>
          <p:nvPr/>
        </p:nvSpPr>
        <p:spPr>
          <a:xfrm>
            <a:off x="3067894" y="3050626"/>
            <a:ext cx="1860331" cy="75674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/>
              <a:t>数据处理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1C8135A-C84C-F040-BD8F-99AE3A8204D1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1702084" y="3414803"/>
            <a:ext cx="1365810" cy="141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E6E37C39-9AB4-5F46-A628-3AD40BFE12AC}"/>
              </a:ext>
            </a:extLst>
          </p:cNvPr>
          <p:cNvSpPr txBox="1"/>
          <p:nvPr/>
        </p:nvSpPr>
        <p:spPr>
          <a:xfrm>
            <a:off x="1702084" y="305966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N" dirty="0"/>
              <a:t>原始数据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8FAC72C-4CD1-7845-B7D7-362D6A1134EC}"/>
              </a:ext>
            </a:extLst>
          </p:cNvPr>
          <p:cNvSpPr txBox="1"/>
          <p:nvPr/>
        </p:nvSpPr>
        <p:spPr>
          <a:xfrm>
            <a:off x="8208324" y="305966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N" dirty="0"/>
              <a:t>结果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6B40400-7837-4C4E-A73B-6D667AD285C3}"/>
              </a:ext>
            </a:extLst>
          </p:cNvPr>
          <p:cNvSpPr txBox="1"/>
          <p:nvPr/>
        </p:nvSpPr>
        <p:spPr>
          <a:xfrm>
            <a:off x="5070621" y="305966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N" dirty="0"/>
              <a:t>图数据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2A5AE40-F335-7F43-879D-5CCBABF4C687}"/>
              </a:ext>
            </a:extLst>
          </p:cNvPr>
          <p:cNvSpPr/>
          <p:nvPr/>
        </p:nvSpPr>
        <p:spPr>
          <a:xfrm>
            <a:off x="9112468" y="4834976"/>
            <a:ext cx="1860331" cy="6424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/>
              <a:t>前端可视化展示</a:t>
            </a:r>
            <a:endParaRPr lang="en-US" dirty="0"/>
          </a:p>
        </p:txBody>
      </p:sp>
      <p:cxnSp>
        <p:nvCxnSpPr>
          <p:cNvPr id="15" name="Elbow Connector 14">
            <a:extLst>
              <a:ext uri="{FF2B5EF4-FFF2-40B4-BE49-F238E27FC236}">
                <a16:creationId xmlns:a16="http://schemas.microsoft.com/office/drawing/2014/main" id="{59028305-5000-D34B-93E1-435C48CD3134}"/>
              </a:ext>
            </a:extLst>
          </p:cNvPr>
          <p:cNvCxnSpPr>
            <a:cxnSpLocks/>
          </p:cNvCxnSpPr>
          <p:nvPr/>
        </p:nvCxnSpPr>
        <p:spPr>
          <a:xfrm rot="5400000">
            <a:off x="8634488" y="4285351"/>
            <a:ext cx="1348849" cy="392889"/>
          </a:xfrm>
          <a:prstGeom prst="bentConnector4">
            <a:avLst>
              <a:gd name="adj1" fmla="val 38092"/>
              <a:gd name="adj2" fmla="val 15818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365B7BF6-547B-8D47-8D30-DAF8D28CA4FD}"/>
              </a:ext>
            </a:extLst>
          </p:cNvPr>
          <p:cNvCxnSpPr>
            <a:cxnSpLocks/>
            <a:stCxn id="14" idx="3"/>
          </p:cNvCxnSpPr>
          <p:nvPr/>
        </p:nvCxnSpPr>
        <p:spPr>
          <a:xfrm flipH="1" flipV="1">
            <a:off x="10564837" y="3807371"/>
            <a:ext cx="407962" cy="1348849"/>
          </a:xfrm>
          <a:prstGeom prst="bentConnector4">
            <a:avLst>
              <a:gd name="adj1" fmla="val -56035"/>
              <a:gd name="adj2" fmla="val 6190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474D4389-1BFE-8145-ABBA-A143CD4C6F0E}"/>
              </a:ext>
            </a:extLst>
          </p:cNvPr>
          <p:cNvSpPr txBox="1">
            <a:spLocks/>
          </p:cNvSpPr>
          <p:nvPr/>
        </p:nvSpPr>
        <p:spPr>
          <a:xfrm>
            <a:off x="1371600" y="1923213"/>
            <a:ext cx="9601200" cy="3952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N" dirty="0"/>
              <a:t>从逻辑层面 </a:t>
            </a:r>
            <a:r>
              <a:rPr lang="zh-CN" altLang="en-US" dirty="0"/>
              <a:t>：</a:t>
            </a:r>
            <a:endParaRPr lang="en-CN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B9E816B1-CEFA-1043-9605-4A4517BFFA53}"/>
              </a:ext>
            </a:extLst>
          </p:cNvPr>
          <p:cNvSpPr txBox="1">
            <a:spLocks/>
          </p:cNvSpPr>
          <p:nvPr/>
        </p:nvSpPr>
        <p:spPr>
          <a:xfrm>
            <a:off x="5128582" y="6474754"/>
            <a:ext cx="2449183" cy="3832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CN" sz="1400" dirty="0"/>
              <a:t>微服务划分工具设计与实现</a:t>
            </a:r>
          </a:p>
        </p:txBody>
      </p:sp>
    </p:spTree>
    <p:extLst>
      <p:ext uri="{BB962C8B-B14F-4D97-AF65-F5344CB8AC3E}">
        <p14:creationId xmlns:p14="http://schemas.microsoft.com/office/powerpoint/2010/main" val="7542794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AD7D1-C8D0-4941-A0C6-3E1B64AF6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系统介绍</a:t>
            </a:r>
            <a:r>
              <a:rPr lang="en-US" altLang="zh-CN" dirty="0"/>
              <a:t>——</a:t>
            </a:r>
            <a:r>
              <a:rPr lang="zh-CN" altLang="en-US" dirty="0"/>
              <a:t>整体框架</a:t>
            </a:r>
            <a:endParaRPr lang="en-CN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91B9006-76BE-4543-8148-6D6AF07CC954}"/>
              </a:ext>
            </a:extLst>
          </p:cNvPr>
          <p:cNvSpPr/>
          <p:nvPr/>
        </p:nvSpPr>
        <p:spPr>
          <a:xfrm>
            <a:off x="2810079" y="4920418"/>
            <a:ext cx="1860331" cy="756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/>
              <a:t>结果展示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00CE2CF-A448-944C-8021-AD882F2EF1C9}"/>
              </a:ext>
            </a:extLst>
          </p:cNvPr>
          <p:cNvSpPr/>
          <p:nvPr/>
        </p:nvSpPr>
        <p:spPr>
          <a:xfrm>
            <a:off x="6524559" y="3950958"/>
            <a:ext cx="1860331" cy="756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/>
              <a:t>图上划分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EDEBCE8-F5C9-B244-9053-FEDBC7C34552}"/>
              </a:ext>
            </a:extLst>
          </p:cNvPr>
          <p:cNvSpPr/>
          <p:nvPr/>
        </p:nvSpPr>
        <p:spPr>
          <a:xfrm>
            <a:off x="6524559" y="2964221"/>
            <a:ext cx="1860331" cy="756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/>
              <a:t>数据处理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5CFEB3C4-4D2A-4E48-B30E-BE6A52D332B6}"/>
              </a:ext>
            </a:extLst>
          </p:cNvPr>
          <p:cNvSpPr txBox="1">
            <a:spLocks/>
          </p:cNvSpPr>
          <p:nvPr/>
        </p:nvSpPr>
        <p:spPr>
          <a:xfrm>
            <a:off x="1371600" y="1923213"/>
            <a:ext cx="9601200" cy="3952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N" dirty="0"/>
              <a:t>从实现层面</a:t>
            </a:r>
            <a:r>
              <a:rPr lang="zh-CN" altLang="en-US" dirty="0"/>
              <a:t>：</a:t>
            </a:r>
            <a:endParaRPr lang="en-CN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9BC2E66-F6AF-244A-822A-C99BEAEC687D}"/>
              </a:ext>
            </a:extLst>
          </p:cNvPr>
          <p:cNvSpPr/>
          <p:nvPr/>
        </p:nvSpPr>
        <p:spPr>
          <a:xfrm>
            <a:off x="2810080" y="2964220"/>
            <a:ext cx="1860331" cy="756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/>
              <a:t>数据上传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645A367-46BD-7044-BEFA-4299F43F4AEB}"/>
              </a:ext>
            </a:extLst>
          </p:cNvPr>
          <p:cNvSpPr/>
          <p:nvPr/>
        </p:nvSpPr>
        <p:spPr>
          <a:xfrm>
            <a:off x="6524558" y="4920419"/>
            <a:ext cx="1860331" cy="756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/>
              <a:t>结果处理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172FB0D-2DD9-714E-9569-A8E239B1609B}"/>
              </a:ext>
            </a:extLst>
          </p:cNvPr>
          <p:cNvSpPr/>
          <p:nvPr/>
        </p:nvSpPr>
        <p:spPr>
          <a:xfrm>
            <a:off x="2602523" y="2433712"/>
            <a:ext cx="2293034" cy="3446584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0816EF0-AC01-F547-A3BA-475C2F08DABD}"/>
              </a:ext>
            </a:extLst>
          </p:cNvPr>
          <p:cNvSpPr txBox="1"/>
          <p:nvPr/>
        </p:nvSpPr>
        <p:spPr>
          <a:xfrm>
            <a:off x="2602523" y="243392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N" dirty="0"/>
              <a:t>前端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7A73EE7-8C04-F843-A01D-ADE8D1F83D90}"/>
              </a:ext>
            </a:extLst>
          </p:cNvPr>
          <p:cNvSpPr/>
          <p:nvPr/>
        </p:nvSpPr>
        <p:spPr>
          <a:xfrm>
            <a:off x="6308206" y="2433376"/>
            <a:ext cx="2293034" cy="3446584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EFE3111-F173-E249-A00E-49F8522E4AAA}"/>
              </a:ext>
            </a:extLst>
          </p:cNvPr>
          <p:cNvSpPr txBox="1"/>
          <p:nvPr/>
        </p:nvSpPr>
        <p:spPr>
          <a:xfrm>
            <a:off x="6308206" y="2479893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N" dirty="0"/>
              <a:t>服务端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EF8A6B9-CCDC-214B-A144-68C75FFC28AB}"/>
              </a:ext>
            </a:extLst>
          </p:cNvPr>
          <p:cNvSpPr/>
          <p:nvPr/>
        </p:nvSpPr>
        <p:spPr>
          <a:xfrm>
            <a:off x="10013889" y="3950958"/>
            <a:ext cx="1860331" cy="756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/>
              <a:t>数据库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FBE6840-1FD3-D743-84E9-6A7492CD8FA7}"/>
              </a:ext>
            </a:extLst>
          </p:cNvPr>
          <p:cNvCxnSpPr>
            <a:stCxn id="20" idx="3"/>
            <a:endCxn id="8" idx="1"/>
          </p:cNvCxnSpPr>
          <p:nvPr/>
        </p:nvCxnSpPr>
        <p:spPr>
          <a:xfrm>
            <a:off x="4670411" y="3342593"/>
            <a:ext cx="185414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DBA8527-2CC0-1940-A5B0-0FF03887CC80}"/>
              </a:ext>
            </a:extLst>
          </p:cNvPr>
          <p:cNvCxnSpPr>
            <a:stCxn id="8" idx="2"/>
            <a:endCxn id="7" idx="0"/>
          </p:cNvCxnSpPr>
          <p:nvPr/>
        </p:nvCxnSpPr>
        <p:spPr>
          <a:xfrm>
            <a:off x="7454725" y="3720966"/>
            <a:ext cx="0" cy="2299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D92E71BC-D184-AE4C-B4A0-08406BF3FEC8}"/>
              </a:ext>
            </a:extLst>
          </p:cNvPr>
          <p:cNvCxnSpPr>
            <a:stCxn id="7" idx="2"/>
            <a:endCxn id="23" idx="0"/>
          </p:cNvCxnSpPr>
          <p:nvPr/>
        </p:nvCxnSpPr>
        <p:spPr>
          <a:xfrm flipH="1">
            <a:off x="7454724" y="4707703"/>
            <a:ext cx="1" cy="2127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>
            <a:extLst>
              <a:ext uri="{FF2B5EF4-FFF2-40B4-BE49-F238E27FC236}">
                <a16:creationId xmlns:a16="http://schemas.microsoft.com/office/drawing/2014/main" id="{D69F913C-AD56-5142-89E6-D0B48A4BC8F0}"/>
              </a:ext>
            </a:extLst>
          </p:cNvPr>
          <p:cNvCxnSpPr>
            <a:stCxn id="8" idx="3"/>
            <a:endCxn id="29" idx="0"/>
          </p:cNvCxnSpPr>
          <p:nvPr/>
        </p:nvCxnSpPr>
        <p:spPr>
          <a:xfrm>
            <a:off x="8384890" y="3342594"/>
            <a:ext cx="2559165" cy="60836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Elbow Connector 39">
            <a:extLst>
              <a:ext uri="{FF2B5EF4-FFF2-40B4-BE49-F238E27FC236}">
                <a16:creationId xmlns:a16="http://schemas.microsoft.com/office/drawing/2014/main" id="{64C21F88-2188-0243-A774-857DCC1247FA}"/>
              </a:ext>
            </a:extLst>
          </p:cNvPr>
          <p:cNvCxnSpPr>
            <a:stCxn id="23" idx="3"/>
            <a:endCxn id="29" idx="2"/>
          </p:cNvCxnSpPr>
          <p:nvPr/>
        </p:nvCxnSpPr>
        <p:spPr>
          <a:xfrm flipV="1">
            <a:off x="8384889" y="4707703"/>
            <a:ext cx="2559166" cy="59108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Elbow Connector 43">
            <a:extLst>
              <a:ext uri="{FF2B5EF4-FFF2-40B4-BE49-F238E27FC236}">
                <a16:creationId xmlns:a16="http://schemas.microsoft.com/office/drawing/2014/main" id="{CC14F722-6910-0146-8186-4CB2DBC98EB9}"/>
              </a:ext>
            </a:extLst>
          </p:cNvPr>
          <p:cNvCxnSpPr>
            <a:stCxn id="4" idx="3"/>
            <a:endCxn id="23" idx="1"/>
          </p:cNvCxnSpPr>
          <p:nvPr/>
        </p:nvCxnSpPr>
        <p:spPr>
          <a:xfrm>
            <a:off x="4670410" y="5298791"/>
            <a:ext cx="1854148" cy="1"/>
          </a:xfrm>
          <a:prstGeom prst="bentConnector3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itle 1">
            <a:extLst>
              <a:ext uri="{FF2B5EF4-FFF2-40B4-BE49-F238E27FC236}">
                <a16:creationId xmlns:a16="http://schemas.microsoft.com/office/drawing/2014/main" id="{855FA42C-6C97-5A44-9D99-E747E047D84F}"/>
              </a:ext>
            </a:extLst>
          </p:cNvPr>
          <p:cNvSpPr txBox="1">
            <a:spLocks/>
          </p:cNvSpPr>
          <p:nvPr/>
        </p:nvSpPr>
        <p:spPr>
          <a:xfrm>
            <a:off x="5128582" y="6474754"/>
            <a:ext cx="2449183" cy="3832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CN" sz="1400" dirty="0"/>
              <a:t>微服务划分工具设计与实现</a:t>
            </a:r>
          </a:p>
        </p:txBody>
      </p:sp>
    </p:spTree>
    <p:extLst>
      <p:ext uri="{BB962C8B-B14F-4D97-AF65-F5344CB8AC3E}">
        <p14:creationId xmlns:p14="http://schemas.microsoft.com/office/powerpoint/2010/main" val="45267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4CD467-9324-BC46-A44E-D1129EC07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目录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4EB9FC-8A7A-F44A-9CB7-BC0A93F937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3782" y="2171700"/>
            <a:ext cx="7364436" cy="4000500"/>
          </a:xfrm>
        </p:spPr>
        <p:txBody>
          <a:bodyPr>
            <a:normAutofit lnSpcReduction="10000"/>
          </a:bodyPr>
          <a:lstStyle/>
          <a:p>
            <a:r>
              <a:rPr lang="en-CN" sz="2800" strike="sngStrike" dirty="0"/>
              <a:t>课题介绍</a:t>
            </a:r>
          </a:p>
          <a:p>
            <a:r>
              <a:rPr lang="en-CN" sz="2800" b="1" dirty="0"/>
              <a:t>系统介绍</a:t>
            </a:r>
          </a:p>
          <a:p>
            <a:pPr lvl="1"/>
            <a:r>
              <a:rPr lang="en-CN" strike="sngStrike" dirty="0"/>
              <a:t>整体框架</a:t>
            </a:r>
          </a:p>
          <a:p>
            <a:pPr lvl="1"/>
            <a:r>
              <a:rPr lang="en-CN" b="1" dirty="0"/>
              <a:t>技术路线</a:t>
            </a:r>
          </a:p>
          <a:p>
            <a:r>
              <a:rPr lang="en-CN" sz="2800" dirty="0"/>
              <a:t>当前进度</a:t>
            </a:r>
          </a:p>
          <a:p>
            <a:r>
              <a:rPr lang="en-CN" sz="2800" dirty="0"/>
              <a:t>时间安排</a:t>
            </a:r>
          </a:p>
          <a:p>
            <a:endParaRPr lang="en-CN" sz="1200" i="1" dirty="0"/>
          </a:p>
          <a:p>
            <a:r>
              <a:rPr lang="en-CN" sz="1200" i="1" dirty="0"/>
              <a:t>附录</a:t>
            </a:r>
            <a:r>
              <a:rPr lang="en-US" altLang="zh-CN" sz="1200" i="1" dirty="0"/>
              <a:t>1</a:t>
            </a:r>
            <a:r>
              <a:rPr lang="zh-CN" altLang="en-US" sz="1200" i="1" dirty="0"/>
              <a:t>：</a:t>
            </a:r>
            <a:r>
              <a:rPr lang="en-CN" sz="1200" i="1" dirty="0"/>
              <a:t>微服务发展历程</a:t>
            </a:r>
            <a:endParaRPr lang="en-US" altLang="zh-CN" sz="1200" i="1" dirty="0"/>
          </a:p>
          <a:p>
            <a:r>
              <a:rPr lang="en-CN" sz="1200" i="1" dirty="0"/>
              <a:t>附录</a:t>
            </a:r>
            <a:r>
              <a:rPr lang="en-US" altLang="zh-CN" sz="1200" i="1" dirty="0"/>
              <a:t>2</a:t>
            </a:r>
            <a:r>
              <a:rPr lang="zh-CN" altLang="en-US" sz="1200" i="1" dirty="0"/>
              <a:t>：</a:t>
            </a:r>
            <a:r>
              <a:rPr lang="en-CN" sz="1200" i="1" dirty="0"/>
              <a:t>具体算法</a:t>
            </a:r>
          </a:p>
          <a:p>
            <a:r>
              <a:rPr lang="en-CN" sz="1200" i="1" dirty="0"/>
              <a:t>附录</a:t>
            </a:r>
            <a:r>
              <a:rPr lang="en-US" altLang="zh-CN" sz="1200" i="1" dirty="0"/>
              <a:t>3</a:t>
            </a:r>
            <a:r>
              <a:rPr lang="zh-CN" altLang="en-US" sz="1200" i="1" dirty="0"/>
              <a:t>：</a:t>
            </a:r>
            <a:r>
              <a:rPr lang="en-CN" sz="1200" i="1" dirty="0"/>
              <a:t>技术路线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EF8137D-5F37-5642-87E5-00E45C1102B4}"/>
              </a:ext>
            </a:extLst>
          </p:cNvPr>
          <p:cNvSpPr txBox="1">
            <a:spLocks/>
          </p:cNvSpPr>
          <p:nvPr/>
        </p:nvSpPr>
        <p:spPr>
          <a:xfrm>
            <a:off x="5128582" y="6474754"/>
            <a:ext cx="2449183" cy="3832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CN" sz="1400" dirty="0"/>
              <a:t>微服务划分工具设计与实现</a:t>
            </a:r>
          </a:p>
        </p:txBody>
      </p:sp>
    </p:spTree>
    <p:extLst>
      <p:ext uri="{BB962C8B-B14F-4D97-AF65-F5344CB8AC3E}">
        <p14:creationId xmlns:p14="http://schemas.microsoft.com/office/powerpoint/2010/main" val="41444428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AD7D1-C8D0-4941-A0C6-3E1B64AF6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系统介绍</a:t>
            </a:r>
            <a:r>
              <a:rPr lang="en-US" altLang="zh-CN" dirty="0"/>
              <a:t>——</a:t>
            </a:r>
            <a:r>
              <a:rPr lang="zh-CN" altLang="en-US" dirty="0"/>
              <a:t>技术路线</a:t>
            </a:r>
            <a:endParaRPr lang="en-CN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B24BC1D-F863-8A4E-BB23-FD57CD1EB5CC}"/>
              </a:ext>
            </a:extLst>
          </p:cNvPr>
          <p:cNvCxnSpPr>
            <a:cxnSpLocks/>
            <a:stCxn id="8" idx="3"/>
            <a:endCxn id="24" idx="1"/>
          </p:cNvCxnSpPr>
          <p:nvPr/>
        </p:nvCxnSpPr>
        <p:spPr>
          <a:xfrm>
            <a:off x="4727258" y="3428999"/>
            <a:ext cx="134114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036005B-9975-5B40-8F20-D2557837A70A}"/>
              </a:ext>
            </a:extLst>
          </p:cNvPr>
          <p:cNvCxnSpPr>
            <a:cxnSpLocks/>
            <a:stCxn id="24" idx="3"/>
            <a:endCxn id="36" idx="1"/>
          </p:cNvCxnSpPr>
          <p:nvPr/>
        </p:nvCxnSpPr>
        <p:spPr>
          <a:xfrm>
            <a:off x="7928737" y="3429000"/>
            <a:ext cx="11837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1EDEBCE8-F5C9-B244-9053-FEDBC7C34552}"/>
              </a:ext>
            </a:extLst>
          </p:cNvPr>
          <p:cNvSpPr/>
          <p:nvPr/>
        </p:nvSpPr>
        <p:spPr>
          <a:xfrm>
            <a:off x="2866927" y="3050626"/>
            <a:ext cx="1860331" cy="756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/>
              <a:t>数据处理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1C8135A-C84C-F040-BD8F-99AE3A8204D1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1501117" y="3414803"/>
            <a:ext cx="1365810" cy="141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E6E37C39-9AB4-5F46-A628-3AD40BFE12AC}"/>
              </a:ext>
            </a:extLst>
          </p:cNvPr>
          <p:cNvSpPr txBox="1"/>
          <p:nvPr/>
        </p:nvSpPr>
        <p:spPr>
          <a:xfrm>
            <a:off x="1501117" y="305966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N" dirty="0"/>
              <a:t>原始数据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8FAC72C-4CD1-7845-B7D7-362D6A1134EC}"/>
              </a:ext>
            </a:extLst>
          </p:cNvPr>
          <p:cNvSpPr txBox="1"/>
          <p:nvPr/>
        </p:nvSpPr>
        <p:spPr>
          <a:xfrm>
            <a:off x="8208324" y="305966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N" dirty="0"/>
              <a:t>结果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6B40400-7837-4C4E-A73B-6D667AD285C3}"/>
              </a:ext>
            </a:extLst>
          </p:cNvPr>
          <p:cNvSpPr txBox="1"/>
          <p:nvPr/>
        </p:nvSpPr>
        <p:spPr>
          <a:xfrm>
            <a:off x="4954293" y="305966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N" dirty="0"/>
              <a:t>图数据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9C08DC23-3561-1046-91B1-315FD6E9EB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923213"/>
            <a:ext cx="9601200" cy="395292"/>
          </a:xfrm>
        </p:spPr>
        <p:txBody>
          <a:bodyPr/>
          <a:lstStyle/>
          <a:p>
            <a:r>
              <a:rPr lang="en-CN" dirty="0"/>
              <a:t>从逻辑层面 </a:t>
            </a:r>
            <a:r>
              <a:rPr lang="zh-CN" altLang="en-US" dirty="0"/>
              <a:t>：</a:t>
            </a:r>
            <a:endParaRPr lang="en-CN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3F8978A-B533-C242-BA3A-D7CDD8AA9C6F}"/>
              </a:ext>
            </a:extLst>
          </p:cNvPr>
          <p:cNvSpPr/>
          <p:nvPr/>
        </p:nvSpPr>
        <p:spPr>
          <a:xfrm>
            <a:off x="1918833" y="4933450"/>
            <a:ext cx="1611395" cy="6424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/>
              <a:t>运行路径监控</a:t>
            </a:r>
          </a:p>
        </p:txBody>
      </p: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1B828679-C8AB-BC45-A7F0-225867750B76}"/>
              </a:ext>
            </a:extLst>
          </p:cNvPr>
          <p:cNvCxnSpPr>
            <a:cxnSpLocks/>
            <a:endCxn id="15" idx="1"/>
          </p:cNvCxnSpPr>
          <p:nvPr/>
        </p:nvCxnSpPr>
        <p:spPr>
          <a:xfrm rot="5400000">
            <a:off x="1878077" y="3848127"/>
            <a:ext cx="1447323" cy="1365810"/>
          </a:xfrm>
          <a:prstGeom prst="bentConnector4">
            <a:avLst>
              <a:gd name="adj1" fmla="val 38902"/>
              <a:gd name="adj2" fmla="val 11673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6AD985FF-49AD-4745-B4EC-C1980EB76129}"/>
              </a:ext>
            </a:extLst>
          </p:cNvPr>
          <p:cNvSpPr txBox="1"/>
          <p:nvPr/>
        </p:nvSpPr>
        <p:spPr>
          <a:xfrm>
            <a:off x="2055115" y="4047245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N" dirty="0"/>
              <a:t>源码</a:t>
            </a:r>
          </a:p>
          <a:p>
            <a:pPr algn="ctr"/>
            <a:r>
              <a:rPr lang="en-CN" dirty="0"/>
              <a:t>测试用例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56C225D-6232-464E-B638-BE8ABA7789CA}"/>
              </a:ext>
            </a:extLst>
          </p:cNvPr>
          <p:cNvSpPr/>
          <p:nvPr/>
        </p:nvSpPr>
        <p:spPr>
          <a:xfrm>
            <a:off x="4499617" y="4942489"/>
            <a:ext cx="814870" cy="6424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/>
              <a:t>建图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362DA03-1B78-9448-97D8-5A2A3D2A1CBE}"/>
              </a:ext>
            </a:extLst>
          </p:cNvPr>
          <p:cNvCxnSpPr>
            <a:cxnSpLocks/>
            <a:stCxn id="15" idx="3"/>
            <a:endCxn id="30" idx="1"/>
          </p:cNvCxnSpPr>
          <p:nvPr/>
        </p:nvCxnSpPr>
        <p:spPr>
          <a:xfrm>
            <a:off x="3530228" y="5254694"/>
            <a:ext cx="969389" cy="90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62480BEA-FA2A-9A41-A29D-AC99B4349DAC}"/>
              </a:ext>
            </a:extLst>
          </p:cNvPr>
          <p:cNvSpPr txBox="1"/>
          <p:nvPr/>
        </p:nvSpPr>
        <p:spPr>
          <a:xfrm>
            <a:off x="3517831" y="4826791"/>
            <a:ext cx="994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L</a:t>
            </a:r>
            <a:r>
              <a:rPr lang="en-CN" dirty="0"/>
              <a:t>og文件</a:t>
            </a:r>
          </a:p>
        </p:txBody>
      </p:sp>
      <p:cxnSp>
        <p:nvCxnSpPr>
          <p:cNvPr id="38" name="Elbow Connector 37">
            <a:extLst>
              <a:ext uri="{FF2B5EF4-FFF2-40B4-BE49-F238E27FC236}">
                <a16:creationId xmlns:a16="http://schemas.microsoft.com/office/drawing/2014/main" id="{90FE56AA-C899-2341-92B2-09F77C19394C}"/>
              </a:ext>
            </a:extLst>
          </p:cNvPr>
          <p:cNvCxnSpPr>
            <a:stCxn id="30" idx="3"/>
          </p:cNvCxnSpPr>
          <p:nvPr/>
        </p:nvCxnSpPr>
        <p:spPr>
          <a:xfrm flipH="1" flipV="1">
            <a:off x="4335421" y="3816410"/>
            <a:ext cx="979066" cy="1447323"/>
          </a:xfrm>
          <a:prstGeom prst="bentConnector4">
            <a:avLst>
              <a:gd name="adj1" fmla="val -23349"/>
              <a:gd name="adj2" fmla="val 6109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95E24611-8695-824F-A89A-83A0C9393C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8833" y="5584977"/>
            <a:ext cx="1506231" cy="122153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FDF7367-19B7-D44C-A5D3-383CED5899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4998" y="5605220"/>
            <a:ext cx="1076471" cy="95614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F5BA49DB-0A7F-AE42-895E-BA973C287312}"/>
              </a:ext>
            </a:extLst>
          </p:cNvPr>
          <p:cNvSpPr/>
          <p:nvPr/>
        </p:nvSpPr>
        <p:spPr>
          <a:xfrm>
            <a:off x="6068406" y="3050627"/>
            <a:ext cx="1860331" cy="756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/>
              <a:t>图上划分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1C098B1-014B-8D40-A550-B96727561E1A}"/>
              </a:ext>
            </a:extLst>
          </p:cNvPr>
          <p:cNvSpPr/>
          <p:nvPr/>
        </p:nvSpPr>
        <p:spPr>
          <a:xfrm>
            <a:off x="6214647" y="4834976"/>
            <a:ext cx="1611395" cy="6424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/>
              <a:t>图论算法设计</a:t>
            </a:r>
            <a:endParaRPr lang="en-US" dirty="0"/>
          </a:p>
          <a:p>
            <a:pPr algn="ctr"/>
            <a:r>
              <a:rPr lang="zh-CN" altLang="en-US" dirty="0"/>
              <a:t>图结构划分</a:t>
            </a:r>
            <a:endParaRPr lang="en-CN" dirty="0"/>
          </a:p>
        </p:txBody>
      </p:sp>
      <p:cxnSp>
        <p:nvCxnSpPr>
          <p:cNvPr id="28" name="Elbow Connector 27">
            <a:extLst>
              <a:ext uri="{FF2B5EF4-FFF2-40B4-BE49-F238E27FC236}">
                <a16:creationId xmlns:a16="http://schemas.microsoft.com/office/drawing/2014/main" id="{5EC974C0-B8E8-194E-9721-8751C0F7496E}"/>
              </a:ext>
            </a:extLst>
          </p:cNvPr>
          <p:cNvCxnSpPr>
            <a:cxnSpLocks/>
            <a:endCxn id="27" idx="1"/>
          </p:cNvCxnSpPr>
          <p:nvPr/>
        </p:nvCxnSpPr>
        <p:spPr>
          <a:xfrm rot="5400000">
            <a:off x="5672640" y="4358419"/>
            <a:ext cx="1339808" cy="255794"/>
          </a:xfrm>
          <a:prstGeom prst="bentConnector4">
            <a:avLst>
              <a:gd name="adj1" fmla="val 38012"/>
              <a:gd name="adj2" fmla="val 18936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30">
            <a:extLst>
              <a:ext uri="{FF2B5EF4-FFF2-40B4-BE49-F238E27FC236}">
                <a16:creationId xmlns:a16="http://schemas.microsoft.com/office/drawing/2014/main" id="{F4D16A70-95AD-5B4E-9E4B-B428611567CC}"/>
              </a:ext>
            </a:extLst>
          </p:cNvPr>
          <p:cNvCxnSpPr>
            <a:cxnSpLocks/>
            <a:stCxn id="27" idx="3"/>
          </p:cNvCxnSpPr>
          <p:nvPr/>
        </p:nvCxnSpPr>
        <p:spPr>
          <a:xfrm flipH="1" flipV="1">
            <a:off x="7610622" y="3839308"/>
            <a:ext cx="215420" cy="1316912"/>
          </a:xfrm>
          <a:prstGeom prst="bentConnector4">
            <a:avLst>
              <a:gd name="adj1" fmla="val -106118"/>
              <a:gd name="adj2" fmla="val 6219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DEBA9DB0-D4D8-604C-BF33-2972A2F2B4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4646" y="5477463"/>
            <a:ext cx="2492979" cy="67441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53F8EF5-B05C-7541-BC0E-41E6DC79A3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2200" y="6132102"/>
            <a:ext cx="1087378" cy="674412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4B6730AC-F819-0D47-9619-BC08DE851D86}"/>
              </a:ext>
            </a:extLst>
          </p:cNvPr>
          <p:cNvSpPr/>
          <p:nvPr/>
        </p:nvSpPr>
        <p:spPr>
          <a:xfrm>
            <a:off x="9112469" y="3050627"/>
            <a:ext cx="1860331" cy="756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/>
              <a:t>结果展示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6D16389-A590-0C4F-8CF8-69635102D4D9}"/>
              </a:ext>
            </a:extLst>
          </p:cNvPr>
          <p:cNvSpPr/>
          <p:nvPr/>
        </p:nvSpPr>
        <p:spPr>
          <a:xfrm>
            <a:off x="9112468" y="4834976"/>
            <a:ext cx="1860331" cy="6424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/>
              <a:t>前端可视化展示</a:t>
            </a:r>
            <a:endParaRPr lang="en-US" dirty="0"/>
          </a:p>
        </p:txBody>
      </p:sp>
      <p:cxnSp>
        <p:nvCxnSpPr>
          <p:cNvPr id="39" name="Elbow Connector 38">
            <a:extLst>
              <a:ext uri="{FF2B5EF4-FFF2-40B4-BE49-F238E27FC236}">
                <a16:creationId xmlns:a16="http://schemas.microsoft.com/office/drawing/2014/main" id="{09B71D4A-77B5-B546-8A2D-4BB298F6409E}"/>
              </a:ext>
            </a:extLst>
          </p:cNvPr>
          <p:cNvCxnSpPr>
            <a:cxnSpLocks/>
          </p:cNvCxnSpPr>
          <p:nvPr/>
        </p:nvCxnSpPr>
        <p:spPr>
          <a:xfrm rot="5400000">
            <a:off x="8634488" y="4285351"/>
            <a:ext cx="1348849" cy="392889"/>
          </a:xfrm>
          <a:prstGeom prst="bentConnector4">
            <a:avLst>
              <a:gd name="adj1" fmla="val 38092"/>
              <a:gd name="adj2" fmla="val 15818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Elbow Connector 39">
            <a:extLst>
              <a:ext uri="{FF2B5EF4-FFF2-40B4-BE49-F238E27FC236}">
                <a16:creationId xmlns:a16="http://schemas.microsoft.com/office/drawing/2014/main" id="{BB1D1B75-977B-D748-A432-33247ED1D867}"/>
              </a:ext>
            </a:extLst>
          </p:cNvPr>
          <p:cNvCxnSpPr>
            <a:cxnSpLocks/>
            <a:stCxn id="37" idx="3"/>
          </p:cNvCxnSpPr>
          <p:nvPr/>
        </p:nvCxnSpPr>
        <p:spPr>
          <a:xfrm flipH="1" flipV="1">
            <a:off x="10564837" y="3807371"/>
            <a:ext cx="407962" cy="1348849"/>
          </a:xfrm>
          <a:prstGeom prst="bentConnector4">
            <a:avLst>
              <a:gd name="adj1" fmla="val -56035"/>
              <a:gd name="adj2" fmla="val 6190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>
            <a:extLst>
              <a:ext uri="{FF2B5EF4-FFF2-40B4-BE49-F238E27FC236}">
                <a16:creationId xmlns:a16="http://schemas.microsoft.com/office/drawing/2014/main" id="{A0017540-0641-7842-9353-6FA5A98450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05357" y="5483206"/>
            <a:ext cx="1436845" cy="1323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4514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AD7D1-C8D0-4941-A0C6-3E1B64AF6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系统介绍</a:t>
            </a:r>
            <a:r>
              <a:rPr lang="en-US" altLang="zh-CN" dirty="0"/>
              <a:t>——</a:t>
            </a:r>
            <a:r>
              <a:rPr lang="zh-CN" altLang="en-US" dirty="0"/>
              <a:t>技术路线</a:t>
            </a:r>
            <a:endParaRPr lang="en-CN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91B9006-76BE-4543-8148-6D6AF07CC954}"/>
              </a:ext>
            </a:extLst>
          </p:cNvPr>
          <p:cNvSpPr/>
          <p:nvPr/>
        </p:nvSpPr>
        <p:spPr>
          <a:xfrm>
            <a:off x="2810079" y="4920418"/>
            <a:ext cx="1860331" cy="756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/>
              <a:t>结果展示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00CE2CF-A448-944C-8021-AD882F2EF1C9}"/>
              </a:ext>
            </a:extLst>
          </p:cNvPr>
          <p:cNvSpPr/>
          <p:nvPr/>
        </p:nvSpPr>
        <p:spPr>
          <a:xfrm>
            <a:off x="6524559" y="3950958"/>
            <a:ext cx="1860331" cy="756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/>
              <a:t>图上划分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EDEBCE8-F5C9-B244-9053-FEDBC7C34552}"/>
              </a:ext>
            </a:extLst>
          </p:cNvPr>
          <p:cNvSpPr/>
          <p:nvPr/>
        </p:nvSpPr>
        <p:spPr>
          <a:xfrm>
            <a:off x="6524559" y="2964221"/>
            <a:ext cx="1860331" cy="756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/>
              <a:t>数据处理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5CFEB3C4-4D2A-4E48-B30E-BE6A52D332B6}"/>
              </a:ext>
            </a:extLst>
          </p:cNvPr>
          <p:cNvSpPr txBox="1">
            <a:spLocks/>
          </p:cNvSpPr>
          <p:nvPr/>
        </p:nvSpPr>
        <p:spPr>
          <a:xfrm>
            <a:off x="1371600" y="1923213"/>
            <a:ext cx="9601200" cy="3952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N" dirty="0"/>
              <a:t>从实现层面</a:t>
            </a:r>
            <a:r>
              <a:rPr lang="zh-CN" altLang="en-US" dirty="0"/>
              <a:t>：</a:t>
            </a:r>
            <a:endParaRPr lang="en-CN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9BC2E66-F6AF-244A-822A-C99BEAEC687D}"/>
              </a:ext>
            </a:extLst>
          </p:cNvPr>
          <p:cNvSpPr/>
          <p:nvPr/>
        </p:nvSpPr>
        <p:spPr>
          <a:xfrm>
            <a:off x="2810080" y="2964220"/>
            <a:ext cx="1860331" cy="756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/>
              <a:t>数据上传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645A367-46BD-7044-BEFA-4299F43F4AEB}"/>
              </a:ext>
            </a:extLst>
          </p:cNvPr>
          <p:cNvSpPr/>
          <p:nvPr/>
        </p:nvSpPr>
        <p:spPr>
          <a:xfrm>
            <a:off x="6524558" y="4920419"/>
            <a:ext cx="1860331" cy="756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/>
              <a:t>结果处理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172FB0D-2DD9-714E-9569-A8E239B1609B}"/>
              </a:ext>
            </a:extLst>
          </p:cNvPr>
          <p:cNvSpPr/>
          <p:nvPr/>
        </p:nvSpPr>
        <p:spPr>
          <a:xfrm>
            <a:off x="2602523" y="2433712"/>
            <a:ext cx="2293034" cy="3446584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0816EF0-AC01-F547-A3BA-475C2F08DABD}"/>
              </a:ext>
            </a:extLst>
          </p:cNvPr>
          <p:cNvSpPr txBox="1"/>
          <p:nvPr/>
        </p:nvSpPr>
        <p:spPr>
          <a:xfrm>
            <a:off x="2602523" y="243392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N" dirty="0"/>
              <a:t>前端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7A73EE7-8C04-F843-A01D-ADE8D1F83D90}"/>
              </a:ext>
            </a:extLst>
          </p:cNvPr>
          <p:cNvSpPr/>
          <p:nvPr/>
        </p:nvSpPr>
        <p:spPr>
          <a:xfrm>
            <a:off x="6308206" y="2433376"/>
            <a:ext cx="2293034" cy="3446584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EFE3111-F173-E249-A00E-49F8522E4AAA}"/>
              </a:ext>
            </a:extLst>
          </p:cNvPr>
          <p:cNvSpPr txBox="1"/>
          <p:nvPr/>
        </p:nvSpPr>
        <p:spPr>
          <a:xfrm>
            <a:off x="6308206" y="2479893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N" dirty="0"/>
              <a:t>服务端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EF8A6B9-CCDC-214B-A144-68C75FFC28AB}"/>
              </a:ext>
            </a:extLst>
          </p:cNvPr>
          <p:cNvSpPr/>
          <p:nvPr/>
        </p:nvSpPr>
        <p:spPr>
          <a:xfrm>
            <a:off x="10013889" y="3950958"/>
            <a:ext cx="1860331" cy="756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/>
              <a:t>数据库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FBE6840-1FD3-D743-84E9-6A7492CD8FA7}"/>
              </a:ext>
            </a:extLst>
          </p:cNvPr>
          <p:cNvCxnSpPr>
            <a:stCxn id="20" idx="3"/>
            <a:endCxn id="8" idx="1"/>
          </p:cNvCxnSpPr>
          <p:nvPr/>
        </p:nvCxnSpPr>
        <p:spPr>
          <a:xfrm>
            <a:off x="4670411" y="3342593"/>
            <a:ext cx="185414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DBA8527-2CC0-1940-A5B0-0FF03887CC80}"/>
              </a:ext>
            </a:extLst>
          </p:cNvPr>
          <p:cNvCxnSpPr>
            <a:stCxn id="8" idx="2"/>
            <a:endCxn id="7" idx="0"/>
          </p:cNvCxnSpPr>
          <p:nvPr/>
        </p:nvCxnSpPr>
        <p:spPr>
          <a:xfrm>
            <a:off x="7454725" y="3720966"/>
            <a:ext cx="0" cy="2299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D92E71BC-D184-AE4C-B4A0-08406BF3FEC8}"/>
              </a:ext>
            </a:extLst>
          </p:cNvPr>
          <p:cNvCxnSpPr>
            <a:stCxn id="7" idx="2"/>
            <a:endCxn id="23" idx="0"/>
          </p:cNvCxnSpPr>
          <p:nvPr/>
        </p:nvCxnSpPr>
        <p:spPr>
          <a:xfrm flipH="1">
            <a:off x="7454724" y="4707703"/>
            <a:ext cx="1" cy="2127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>
            <a:extLst>
              <a:ext uri="{FF2B5EF4-FFF2-40B4-BE49-F238E27FC236}">
                <a16:creationId xmlns:a16="http://schemas.microsoft.com/office/drawing/2014/main" id="{D69F913C-AD56-5142-89E6-D0B48A4BC8F0}"/>
              </a:ext>
            </a:extLst>
          </p:cNvPr>
          <p:cNvCxnSpPr>
            <a:stCxn id="8" idx="3"/>
            <a:endCxn id="29" idx="0"/>
          </p:cNvCxnSpPr>
          <p:nvPr/>
        </p:nvCxnSpPr>
        <p:spPr>
          <a:xfrm>
            <a:off x="8384890" y="3342594"/>
            <a:ext cx="2559165" cy="60836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Elbow Connector 39">
            <a:extLst>
              <a:ext uri="{FF2B5EF4-FFF2-40B4-BE49-F238E27FC236}">
                <a16:creationId xmlns:a16="http://schemas.microsoft.com/office/drawing/2014/main" id="{64C21F88-2188-0243-A774-857DCC1247FA}"/>
              </a:ext>
            </a:extLst>
          </p:cNvPr>
          <p:cNvCxnSpPr>
            <a:stCxn id="23" idx="3"/>
            <a:endCxn id="29" idx="2"/>
          </p:cNvCxnSpPr>
          <p:nvPr/>
        </p:nvCxnSpPr>
        <p:spPr>
          <a:xfrm flipV="1">
            <a:off x="8384889" y="4707703"/>
            <a:ext cx="2559166" cy="59108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Elbow Connector 43">
            <a:extLst>
              <a:ext uri="{FF2B5EF4-FFF2-40B4-BE49-F238E27FC236}">
                <a16:creationId xmlns:a16="http://schemas.microsoft.com/office/drawing/2014/main" id="{CC14F722-6910-0146-8186-4CB2DBC98EB9}"/>
              </a:ext>
            </a:extLst>
          </p:cNvPr>
          <p:cNvCxnSpPr>
            <a:stCxn id="4" idx="3"/>
            <a:endCxn id="23" idx="1"/>
          </p:cNvCxnSpPr>
          <p:nvPr/>
        </p:nvCxnSpPr>
        <p:spPr>
          <a:xfrm>
            <a:off x="4670410" y="5298791"/>
            <a:ext cx="1854148" cy="1"/>
          </a:xfrm>
          <a:prstGeom prst="bentConnector3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C12BF572-41B9-F046-8A6E-1AB42FB5B4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2523" y="5935292"/>
            <a:ext cx="1643686" cy="8927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1A85AFF-C282-7448-B61E-7A7BB4A4D8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5183" y="5926477"/>
            <a:ext cx="1720371" cy="898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2496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AD7D1-C8D0-4941-A0C6-3E1B64AF6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系统介绍</a:t>
            </a:r>
            <a:r>
              <a:rPr lang="en-US" altLang="zh-CN" dirty="0"/>
              <a:t>——</a:t>
            </a:r>
            <a:r>
              <a:rPr lang="zh-CN" altLang="en-US" dirty="0"/>
              <a:t>技术路线</a:t>
            </a:r>
            <a:endParaRPr lang="en-CN" dirty="0"/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9C08DC23-3561-1046-91B1-315FD6E9EB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9601200" cy="3581400"/>
          </a:xfrm>
        </p:spPr>
        <p:txBody>
          <a:bodyPr/>
          <a:lstStyle/>
          <a:p>
            <a:r>
              <a:rPr lang="en-CN" dirty="0"/>
              <a:t>主要难点 </a:t>
            </a:r>
            <a:r>
              <a:rPr lang="zh-CN" altLang="en-US" dirty="0"/>
              <a:t>：</a:t>
            </a:r>
            <a:endParaRPr lang="en-US" altLang="zh-CN" dirty="0"/>
          </a:p>
          <a:p>
            <a:endParaRPr lang="en-US" dirty="0"/>
          </a:p>
          <a:p>
            <a:pPr lvl="1"/>
            <a:r>
              <a:rPr lang="zh-CN" altLang="en-US" dirty="0"/>
              <a:t>框架应用：技术涉及面广，比较陌生</a:t>
            </a:r>
            <a:endParaRPr lang="en-US" altLang="zh-CN" dirty="0"/>
          </a:p>
          <a:p>
            <a:pPr lvl="1"/>
            <a:endParaRPr lang="en-US" dirty="0"/>
          </a:p>
          <a:p>
            <a:pPr lvl="1"/>
            <a:r>
              <a:rPr lang="zh-CN" altLang="en-US" dirty="0"/>
              <a:t>算法设计：可参考资料少，思路狭窄</a:t>
            </a:r>
            <a:endParaRPr lang="en-CN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ADB682AF-CCB3-D049-BBDF-47BE5B0FA545}"/>
              </a:ext>
            </a:extLst>
          </p:cNvPr>
          <p:cNvSpPr txBox="1">
            <a:spLocks/>
          </p:cNvSpPr>
          <p:nvPr/>
        </p:nvSpPr>
        <p:spPr>
          <a:xfrm>
            <a:off x="5128582" y="6474754"/>
            <a:ext cx="2449183" cy="3832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CN" sz="1400" dirty="0"/>
              <a:t>微服务划分工具设计与实现</a:t>
            </a:r>
          </a:p>
        </p:txBody>
      </p:sp>
    </p:spTree>
    <p:extLst>
      <p:ext uri="{BB962C8B-B14F-4D97-AF65-F5344CB8AC3E}">
        <p14:creationId xmlns:p14="http://schemas.microsoft.com/office/powerpoint/2010/main" val="26092982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4CD467-9324-BC46-A44E-D1129EC07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目录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4EB9FC-8A7A-F44A-9CB7-BC0A93F937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3782" y="2171700"/>
            <a:ext cx="7364436" cy="4000500"/>
          </a:xfrm>
        </p:spPr>
        <p:txBody>
          <a:bodyPr>
            <a:normAutofit lnSpcReduction="10000"/>
          </a:bodyPr>
          <a:lstStyle/>
          <a:p>
            <a:r>
              <a:rPr lang="en-CN" sz="2800" strike="sngStrike" dirty="0"/>
              <a:t>课题介绍</a:t>
            </a:r>
          </a:p>
          <a:p>
            <a:r>
              <a:rPr lang="en-CN" sz="2800" strike="sngStrike" dirty="0"/>
              <a:t>系统介绍</a:t>
            </a:r>
          </a:p>
          <a:p>
            <a:pPr lvl="1"/>
            <a:r>
              <a:rPr lang="en-CN" strike="sngStrike" dirty="0"/>
              <a:t>整体框架</a:t>
            </a:r>
          </a:p>
          <a:p>
            <a:pPr lvl="1"/>
            <a:r>
              <a:rPr lang="en-CN" strike="sngStrike" dirty="0"/>
              <a:t>技术路线</a:t>
            </a:r>
          </a:p>
          <a:p>
            <a:r>
              <a:rPr lang="en-CN" sz="2800" b="1" dirty="0"/>
              <a:t>当前进度</a:t>
            </a:r>
          </a:p>
          <a:p>
            <a:r>
              <a:rPr lang="en-CN" sz="2800" dirty="0"/>
              <a:t>时间安排</a:t>
            </a:r>
          </a:p>
          <a:p>
            <a:endParaRPr lang="en-CN" sz="1200" i="1" dirty="0"/>
          </a:p>
          <a:p>
            <a:r>
              <a:rPr lang="en-CN" sz="1200" i="1" dirty="0"/>
              <a:t>附录</a:t>
            </a:r>
            <a:r>
              <a:rPr lang="en-US" altLang="zh-CN" sz="1200" i="1" dirty="0"/>
              <a:t>1</a:t>
            </a:r>
            <a:r>
              <a:rPr lang="zh-CN" altLang="en-US" sz="1200" i="1" dirty="0"/>
              <a:t>：</a:t>
            </a:r>
            <a:r>
              <a:rPr lang="en-CN" sz="1200" i="1" dirty="0"/>
              <a:t>微服务发展历程</a:t>
            </a:r>
            <a:endParaRPr lang="en-US" altLang="zh-CN" sz="1200" i="1" dirty="0"/>
          </a:p>
          <a:p>
            <a:r>
              <a:rPr lang="en-CN" sz="1200" i="1" dirty="0"/>
              <a:t>附录</a:t>
            </a:r>
            <a:r>
              <a:rPr lang="en-US" altLang="zh-CN" sz="1200" i="1" dirty="0"/>
              <a:t>2</a:t>
            </a:r>
            <a:r>
              <a:rPr lang="zh-CN" altLang="en-US" sz="1200" i="1" dirty="0"/>
              <a:t>：</a:t>
            </a:r>
            <a:r>
              <a:rPr lang="en-CN" sz="1200" i="1" dirty="0"/>
              <a:t>具体算法</a:t>
            </a:r>
          </a:p>
          <a:p>
            <a:r>
              <a:rPr lang="en-CN" sz="1200" i="1" dirty="0"/>
              <a:t>附录</a:t>
            </a:r>
            <a:r>
              <a:rPr lang="en-US" altLang="zh-CN" sz="1200" i="1" dirty="0"/>
              <a:t>3</a:t>
            </a:r>
            <a:r>
              <a:rPr lang="zh-CN" altLang="en-US" sz="1200" i="1" dirty="0"/>
              <a:t>：</a:t>
            </a:r>
            <a:r>
              <a:rPr lang="en-CN" sz="1200" i="1" dirty="0"/>
              <a:t>技术路线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EF8137D-5F37-5642-87E5-00E45C1102B4}"/>
              </a:ext>
            </a:extLst>
          </p:cNvPr>
          <p:cNvSpPr txBox="1">
            <a:spLocks/>
          </p:cNvSpPr>
          <p:nvPr/>
        </p:nvSpPr>
        <p:spPr>
          <a:xfrm>
            <a:off x="5128582" y="6474754"/>
            <a:ext cx="2449183" cy="3832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CN" sz="1400" dirty="0"/>
              <a:t>微服务划分工具设计与实现</a:t>
            </a:r>
          </a:p>
        </p:txBody>
      </p:sp>
    </p:spTree>
    <p:extLst>
      <p:ext uri="{BB962C8B-B14F-4D97-AF65-F5344CB8AC3E}">
        <p14:creationId xmlns:p14="http://schemas.microsoft.com/office/powerpoint/2010/main" val="21914565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6FEDE-CBB9-5140-9E85-E350AB820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当前进度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92F5BF-C362-A64E-8363-3C46695104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N" dirty="0"/>
              <a:t>研究</a:t>
            </a:r>
          </a:p>
          <a:p>
            <a:pPr lvl="1"/>
            <a:r>
              <a:rPr lang="en-CN" dirty="0"/>
              <a:t>阅读论文</a:t>
            </a:r>
          </a:p>
          <a:p>
            <a:pPr lvl="1"/>
            <a:r>
              <a:rPr lang="en-CN" dirty="0"/>
              <a:t>总结论文</a:t>
            </a:r>
          </a:p>
          <a:p>
            <a:pPr lvl="1"/>
            <a:r>
              <a:rPr lang="en-CN" dirty="0"/>
              <a:t>提出初代算法</a:t>
            </a:r>
          </a:p>
          <a:p>
            <a:pPr lvl="1"/>
            <a:endParaRPr lang="en-CN" dirty="0"/>
          </a:p>
          <a:p>
            <a:r>
              <a:rPr lang="en-CN" dirty="0"/>
              <a:t>开发</a:t>
            </a:r>
          </a:p>
          <a:p>
            <a:pPr lvl="1"/>
            <a:r>
              <a:rPr lang="zh-CN" altLang="en-US" dirty="0"/>
              <a:t>“</a:t>
            </a:r>
            <a:r>
              <a:rPr lang="en-CN" dirty="0"/>
              <a:t>参考代码</a:t>
            </a:r>
            <a:r>
              <a:rPr lang="zh-CN" altLang="en-US" dirty="0"/>
              <a:t>”</a:t>
            </a:r>
            <a:r>
              <a:rPr lang="en-CN" dirty="0"/>
              <a:t> 的部署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E4A42FD-02C5-9843-9BA0-AC429E0D9532}"/>
              </a:ext>
            </a:extLst>
          </p:cNvPr>
          <p:cNvSpPr txBox="1">
            <a:spLocks/>
          </p:cNvSpPr>
          <p:nvPr/>
        </p:nvSpPr>
        <p:spPr>
          <a:xfrm>
            <a:off x="5128582" y="6474754"/>
            <a:ext cx="2449183" cy="3832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CN" sz="1400" dirty="0"/>
              <a:t>微服务划分工具设计与实现</a:t>
            </a:r>
          </a:p>
        </p:txBody>
      </p:sp>
    </p:spTree>
    <p:extLst>
      <p:ext uri="{BB962C8B-B14F-4D97-AF65-F5344CB8AC3E}">
        <p14:creationId xmlns:p14="http://schemas.microsoft.com/office/powerpoint/2010/main" val="10597284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6FEDE-CBB9-5140-9E85-E350AB820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当前进度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92F5BF-C362-A64E-8363-3C46695104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N" dirty="0"/>
              <a:t>框架系统演示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E4A42FD-02C5-9843-9BA0-AC429E0D9532}"/>
              </a:ext>
            </a:extLst>
          </p:cNvPr>
          <p:cNvSpPr txBox="1">
            <a:spLocks/>
          </p:cNvSpPr>
          <p:nvPr/>
        </p:nvSpPr>
        <p:spPr>
          <a:xfrm>
            <a:off x="5128582" y="6474754"/>
            <a:ext cx="2449183" cy="3832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CN" sz="1400" dirty="0"/>
              <a:t>微服务划分工具设计与实现</a:t>
            </a:r>
          </a:p>
        </p:txBody>
      </p:sp>
      <p:pic>
        <p:nvPicPr>
          <p:cNvPr id="5" name="系统演示.mp4" descr="系统演示.mp4">
            <a:hlinkClick r:id="" action="ppaction://media"/>
            <a:extLst>
              <a:ext uri="{FF2B5EF4-FFF2-40B4-BE49-F238E27FC236}">
                <a16:creationId xmlns:a16="http://schemas.microsoft.com/office/drawing/2014/main" id="{AA7A3F17-2592-A34E-B139-437F4390F29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496826" y="1352326"/>
            <a:ext cx="8409319" cy="5122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566131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4CD467-9324-BC46-A44E-D1129EC07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目录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4EB9FC-8A7A-F44A-9CB7-BC0A93F937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3782" y="2171700"/>
            <a:ext cx="7364436" cy="4000500"/>
          </a:xfrm>
        </p:spPr>
        <p:txBody>
          <a:bodyPr>
            <a:normAutofit lnSpcReduction="10000"/>
          </a:bodyPr>
          <a:lstStyle/>
          <a:p>
            <a:r>
              <a:rPr lang="en-CN" sz="2800" strike="sngStrike" dirty="0"/>
              <a:t>课题介绍</a:t>
            </a:r>
          </a:p>
          <a:p>
            <a:r>
              <a:rPr lang="en-CN" sz="2800" strike="sngStrike" dirty="0"/>
              <a:t>系统介绍</a:t>
            </a:r>
          </a:p>
          <a:p>
            <a:pPr lvl="1"/>
            <a:r>
              <a:rPr lang="en-CN" strike="sngStrike" dirty="0"/>
              <a:t>整体框架</a:t>
            </a:r>
          </a:p>
          <a:p>
            <a:pPr lvl="1"/>
            <a:r>
              <a:rPr lang="en-CN" strike="sngStrike" dirty="0"/>
              <a:t>技术路线</a:t>
            </a:r>
          </a:p>
          <a:p>
            <a:r>
              <a:rPr lang="en-CN" sz="2800" strike="sngStrike" dirty="0"/>
              <a:t>当前进度</a:t>
            </a:r>
          </a:p>
          <a:p>
            <a:r>
              <a:rPr lang="en-CN" sz="2800" b="1" dirty="0"/>
              <a:t>时间安排</a:t>
            </a:r>
          </a:p>
          <a:p>
            <a:endParaRPr lang="en-CN" sz="1200" i="1" dirty="0"/>
          </a:p>
          <a:p>
            <a:r>
              <a:rPr lang="en-CN" sz="1200" i="1" dirty="0"/>
              <a:t>附录</a:t>
            </a:r>
            <a:r>
              <a:rPr lang="en-US" altLang="zh-CN" sz="1200" i="1" dirty="0"/>
              <a:t>1</a:t>
            </a:r>
            <a:r>
              <a:rPr lang="zh-CN" altLang="en-US" sz="1200" i="1" dirty="0"/>
              <a:t>：</a:t>
            </a:r>
            <a:r>
              <a:rPr lang="en-CN" sz="1200" i="1" dirty="0"/>
              <a:t>微服务发展历程</a:t>
            </a:r>
            <a:endParaRPr lang="en-US" altLang="zh-CN" sz="1200" i="1" dirty="0"/>
          </a:p>
          <a:p>
            <a:r>
              <a:rPr lang="en-CN" sz="1200" i="1" dirty="0"/>
              <a:t>附录</a:t>
            </a:r>
            <a:r>
              <a:rPr lang="en-US" altLang="zh-CN" sz="1200" i="1" dirty="0"/>
              <a:t>2</a:t>
            </a:r>
            <a:r>
              <a:rPr lang="zh-CN" altLang="en-US" sz="1200" i="1" dirty="0"/>
              <a:t>：</a:t>
            </a:r>
            <a:r>
              <a:rPr lang="en-CN" sz="1200" i="1" dirty="0"/>
              <a:t>具体算法</a:t>
            </a:r>
          </a:p>
          <a:p>
            <a:r>
              <a:rPr lang="en-CN" sz="1200" i="1" dirty="0"/>
              <a:t>附录</a:t>
            </a:r>
            <a:r>
              <a:rPr lang="en-US" altLang="zh-CN" sz="1200" i="1" dirty="0"/>
              <a:t>3</a:t>
            </a:r>
            <a:r>
              <a:rPr lang="zh-CN" altLang="en-US" sz="1200" i="1" dirty="0"/>
              <a:t>：</a:t>
            </a:r>
            <a:r>
              <a:rPr lang="en-CN" sz="1200" i="1" dirty="0"/>
              <a:t>技术路线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EF8137D-5F37-5642-87E5-00E45C1102B4}"/>
              </a:ext>
            </a:extLst>
          </p:cNvPr>
          <p:cNvSpPr txBox="1">
            <a:spLocks/>
          </p:cNvSpPr>
          <p:nvPr/>
        </p:nvSpPr>
        <p:spPr>
          <a:xfrm>
            <a:off x="5128582" y="6474754"/>
            <a:ext cx="2449183" cy="3832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CN" sz="1400" dirty="0"/>
              <a:t>微服务划分工具设计与实现</a:t>
            </a:r>
          </a:p>
        </p:txBody>
      </p:sp>
    </p:spTree>
    <p:extLst>
      <p:ext uri="{BB962C8B-B14F-4D97-AF65-F5344CB8AC3E}">
        <p14:creationId xmlns:p14="http://schemas.microsoft.com/office/powerpoint/2010/main" val="23632890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4CD467-9324-BC46-A44E-D1129EC07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目录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4EB9FC-8A7A-F44A-9CB7-BC0A93F937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3782" y="2171700"/>
            <a:ext cx="7364436" cy="4000500"/>
          </a:xfrm>
        </p:spPr>
        <p:txBody>
          <a:bodyPr>
            <a:normAutofit lnSpcReduction="10000"/>
          </a:bodyPr>
          <a:lstStyle/>
          <a:p>
            <a:r>
              <a:rPr lang="en-CN" sz="2800" b="1" dirty="0"/>
              <a:t>课题介绍</a:t>
            </a:r>
          </a:p>
          <a:p>
            <a:r>
              <a:rPr lang="en-CN" sz="2800" dirty="0"/>
              <a:t>系统介绍</a:t>
            </a:r>
          </a:p>
          <a:p>
            <a:pPr lvl="1"/>
            <a:r>
              <a:rPr lang="en-CN" dirty="0"/>
              <a:t>整体框架</a:t>
            </a:r>
          </a:p>
          <a:p>
            <a:pPr lvl="1"/>
            <a:r>
              <a:rPr lang="en-CN" dirty="0"/>
              <a:t>技术路线</a:t>
            </a:r>
          </a:p>
          <a:p>
            <a:r>
              <a:rPr lang="en-CN" sz="2800" dirty="0"/>
              <a:t>当前进度</a:t>
            </a:r>
          </a:p>
          <a:p>
            <a:r>
              <a:rPr lang="en-CN" sz="2800" dirty="0"/>
              <a:t>时间安排</a:t>
            </a:r>
          </a:p>
          <a:p>
            <a:endParaRPr lang="en-CN" sz="1200" i="1" dirty="0"/>
          </a:p>
          <a:p>
            <a:r>
              <a:rPr lang="en-CN" sz="1200" i="1" dirty="0"/>
              <a:t>附录</a:t>
            </a:r>
            <a:r>
              <a:rPr lang="en-US" altLang="zh-CN" sz="1200" i="1" dirty="0"/>
              <a:t>1</a:t>
            </a:r>
            <a:r>
              <a:rPr lang="zh-CN" altLang="en-US" sz="1200" i="1" dirty="0"/>
              <a:t>：</a:t>
            </a:r>
            <a:r>
              <a:rPr lang="en-CN" sz="1200" i="1" dirty="0"/>
              <a:t>微服务发展历程</a:t>
            </a:r>
            <a:endParaRPr lang="en-US" altLang="zh-CN" sz="1200" i="1" dirty="0"/>
          </a:p>
          <a:p>
            <a:r>
              <a:rPr lang="en-CN" sz="1200" i="1" dirty="0"/>
              <a:t>附录</a:t>
            </a:r>
            <a:r>
              <a:rPr lang="en-US" altLang="zh-CN" sz="1200" i="1" dirty="0"/>
              <a:t>2</a:t>
            </a:r>
            <a:r>
              <a:rPr lang="zh-CN" altLang="en-US" sz="1200" i="1" dirty="0"/>
              <a:t>：</a:t>
            </a:r>
            <a:r>
              <a:rPr lang="en-CN" sz="1200" i="1" dirty="0"/>
              <a:t>具体算法</a:t>
            </a:r>
          </a:p>
          <a:p>
            <a:r>
              <a:rPr lang="en-CN" sz="1200" i="1" dirty="0"/>
              <a:t>附录</a:t>
            </a:r>
            <a:r>
              <a:rPr lang="en-US" altLang="zh-CN" sz="1200" i="1" dirty="0"/>
              <a:t>3</a:t>
            </a:r>
            <a:r>
              <a:rPr lang="zh-CN" altLang="en-US" sz="1200" i="1" dirty="0"/>
              <a:t>：</a:t>
            </a:r>
            <a:r>
              <a:rPr lang="en-CN" sz="1200" i="1" dirty="0"/>
              <a:t>技术路线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EF8137D-5F37-5642-87E5-00E45C1102B4}"/>
              </a:ext>
            </a:extLst>
          </p:cNvPr>
          <p:cNvSpPr txBox="1">
            <a:spLocks/>
          </p:cNvSpPr>
          <p:nvPr/>
        </p:nvSpPr>
        <p:spPr>
          <a:xfrm>
            <a:off x="5128582" y="6474754"/>
            <a:ext cx="2449183" cy="3832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CN" sz="1400" dirty="0"/>
              <a:t>微服务划分工具设计与实现</a:t>
            </a:r>
          </a:p>
        </p:txBody>
      </p:sp>
    </p:spTree>
    <p:extLst>
      <p:ext uri="{BB962C8B-B14F-4D97-AF65-F5344CB8AC3E}">
        <p14:creationId xmlns:p14="http://schemas.microsoft.com/office/powerpoint/2010/main" val="36476468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6AFBF5-6C05-BE47-8F42-E39AD25F8E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时间安排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C477C27-AB8E-6144-934B-BF7E06459063}"/>
              </a:ext>
            </a:extLst>
          </p:cNvPr>
          <p:cNvSpPr/>
          <p:nvPr/>
        </p:nvSpPr>
        <p:spPr>
          <a:xfrm>
            <a:off x="3580110" y="2293750"/>
            <a:ext cx="1317356" cy="6949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/>
              <a:t>框架搭建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845D040-DA15-5840-95A3-D88DE735FA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09987" y="1699002"/>
            <a:ext cx="1170122" cy="472698"/>
          </a:xfrm>
        </p:spPr>
        <p:txBody>
          <a:bodyPr/>
          <a:lstStyle/>
          <a:p>
            <a:r>
              <a:rPr lang="en-CN" dirty="0"/>
              <a:t>开发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4B3320F-4CA1-9E44-A82C-4051575D29A1}"/>
              </a:ext>
            </a:extLst>
          </p:cNvPr>
          <p:cNvSpPr/>
          <p:nvPr/>
        </p:nvSpPr>
        <p:spPr>
          <a:xfrm>
            <a:off x="3308889" y="3429000"/>
            <a:ext cx="1859797" cy="6949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1.</a:t>
            </a:r>
            <a:r>
              <a:rPr lang="zh-CN" altLang="en-US" dirty="0"/>
              <a:t> </a:t>
            </a:r>
            <a:r>
              <a:rPr lang="en-CN" dirty="0"/>
              <a:t>当前算法实现</a:t>
            </a:r>
          </a:p>
          <a:p>
            <a:pPr algn="ctr"/>
            <a:r>
              <a:rPr lang="en-US" altLang="zh-CN" dirty="0"/>
              <a:t>2.</a:t>
            </a:r>
            <a:r>
              <a:rPr lang="zh-CN" altLang="en-US" dirty="0"/>
              <a:t> </a:t>
            </a:r>
            <a:r>
              <a:rPr lang="en-CN" dirty="0"/>
              <a:t>基础版本完成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F6CA3DD-E4C4-5F4A-AB4E-11BE9928CCB9}"/>
              </a:ext>
            </a:extLst>
          </p:cNvPr>
          <p:cNvSpPr/>
          <p:nvPr/>
        </p:nvSpPr>
        <p:spPr>
          <a:xfrm>
            <a:off x="3580109" y="4564250"/>
            <a:ext cx="1317356" cy="6949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/>
              <a:t>实验验证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ECA4620-36F0-E749-858F-70240E292F88}"/>
              </a:ext>
            </a:extLst>
          </p:cNvPr>
          <p:cNvSpPr/>
          <p:nvPr/>
        </p:nvSpPr>
        <p:spPr>
          <a:xfrm>
            <a:off x="3580109" y="5699500"/>
            <a:ext cx="1317356" cy="6949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/>
              <a:t>版本迭代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99AC950-0AAE-C848-A26C-C52E36FC9653}"/>
              </a:ext>
            </a:extLst>
          </p:cNvPr>
          <p:cNvCxnSpPr>
            <a:stCxn id="6" idx="2"/>
            <a:endCxn id="8" idx="0"/>
          </p:cNvCxnSpPr>
          <p:nvPr/>
        </p:nvCxnSpPr>
        <p:spPr>
          <a:xfrm>
            <a:off x="4238788" y="2988686"/>
            <a:ext cx="0" cy="4403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D243A72-420C-4443-A456-CCB7FE697C30}"/>
              </a:ext>
            </a:extLst>
          </p:cNvPr>
          <p:cNvCxnSpPr/>
          <p:nvPr/>
        </p:nvCxnSpPr>
        <p:spPr>
          <a:xfrm>
            <a:off x="4238787" y="4123936"/>
            <a:ext cx="0" cy="4403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34AB3BD-C09F-7741-8F07-7A576707EFA3}"/>
              </a:ext>
            </a:extLst>
          </p:cNvPr>
          <p:cNvCxnSpPr/>
          <p:nvPr/>
        </p:nvCxnSpPr>
        <p:spPr>
          <a:xfrm>
            <a:off x="4238787" y="5259186"/>
            <a:ext cx="0" cy="4403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635ED399-E017-234B-9C05-A44D3B4B0795}"/>
              </a:ext>
            </a:extLst>
          </p:cNvPr>
          <p:cNvSpPr/>
          <p:nvPr/>
        </p:nvSpPr>
        <p:spPr>
          <a:xfrm>
            <a:off x="8062992" y="2293750"/>
            <a:ext cx="1859797" cy="6949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AutoNum type="arabicPeriod"/>
            </a:pPr>
            <a:r>
              <a:rPr lang="en-CN" dirty="0"/>
              <a:t>整理论文</a:t>
            </a:r>
          </a:p>
          <a:p>
            <a:pPr marL="342900" indent="-342900" algn="ctr">
              <a:buAutoNum type="arabicPeriod"/>
            </a:pPr>
            <a:r>
              <a:rPr lang="en-CN" dirty="0"/>
              <a:t>搜集新论文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E8A9642-7D76-804B-8675-22DBDCDBE839}"/>
              </a:ext>
            </a:extLst>
          </p:cNvPr>
          <p:cNvSpPr txBox="1">
            <a:spLocks/>
          </p:cNvSpPr>
          <p:nvPr/>
        </p:nvSpPr>
        <p:spPr>
          <a:xfrm>
            <a:off x="7164090" y="1699002"/>
            <a:ext cx="1170122" cy="4726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N" dirty="0"/>
              <a:t>研究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DA9174F-0FC9-1745-B50C-3602DC990E49}"/>
              </a:ext>
            </a:extLst>
          </p:cNvPr>
          <p:cNvSpPr/>
          <p:nvPr/>
        </p:nvSpPr>
        <p:spPr>
          <a:xfrm>
            <a:off x="8371019" y="3732727"/>
            <a:ext cx="1243741" cy="12082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/>
              <a:t>开题报告</a:t>
            </a:r>
          </a:p>
          <a:p>
            <a:pPr algn="ctr"/>
            <a:r>
              <a:rPr lang="en-CN" dirty="0"/>
              <a:t>外文翻译</a:t>
            </a:r>
          </a:p>
          <a:p>
            <a:pPr algn="ctr"/>
            <a:r>
              <a:rPr lang="en-CN" dirty="0"/>
              <a:t>文献综述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69D99E8-0648-184F-B82F-BC06D98831B3}"/>
              </a:ext>
            </a:extLst>
          </p:cNvPr>
          <p:cNvSpPr/>
          <p:nvPr/>
        </p:nvSpPr>
        <p:spPr>
          <a:xfrm>
            <a:off x="10604715" y="2293750"/>
            <a:ext cx="1317356" cy="6949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/>
              <a:t>拓展思路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B0DBF7B-653B-B641-8E3D-33EEB749D066}"/>
              </a:ext>
            </a:extLst>
          </p:cNvPr>
          <p:cNvCxnSpPr>
            <a:cxnSpLocks/>
            <a:stCxn id="15" idx="2"/>
            <a:endCxn id="17" idx="0"/>
          </p:cNvCxnSpPr>
          <p:nvPr/>
        </p:nvCxnSpPr>
        <p:spPr>
          <a:xfrm flipH="1">
            <a:off x="8992890" y="2988686"/>
            <a:ext cx="1" cy="7440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011CECE-815E-2C46-A2BB-8AAF659E8126}"/>
              </a:ext>
            </a:extLst>
          </p:cNvPr>
          <p:cNvCxnSpPr>
            <a:cxnSpLocks/>
            <a:stCxn id="15" idx="3"/>
            <a:endCxn id="19" idx="1"/>
          </p:cNvCxnSpPr>
          <p:nvPr/>
        </p:nvCxnSpPr>
        <p:spPr>
          <a:xfrm>
            <a:off x="9922789" y="2641218"/>
            <a:ext cx="68192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ADAD26BB-F07E-DD47-BB7F-C43C09769919}"/>
              </a:ext>
            </a:extLst>
          </p:cNvPr>
          <p:cNvSpPr txBox="1"/>
          <p:nvPr/>
        </p:nvSpPr>
        <p:spPr>
          <a:xfrm>
            <a:off x="2409987" y="3024177"/>
            <a:ext cx="8956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C00000"/>
                </a:solidFill>
              </a:rPr>
              <a:t>--------------------------------------------------------------------------------------------------------------------------------------------------------</a:t>
            </a:r>
            <a:endParaRPr lang="en-CN" dirty="0">
              <a:solidFill>
                <a:srgbClr val="C00000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D258C0A-0ADA-EF44-8E80-430C23F4BBD1}"/>
              </a:ext>
            </a:extLst>
          </p:cNvPr>
          <p:cNvSpPr txBox="1"/>
          <p:nvPr/>
        </p:nvSpPr>
        <p:spPr>
          <a:xfrm>
            <a:off x="2409987" y="4160121"/>
            <a:ext cx="5262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C00000"/>
                </a:solidFill>
              </a:rPr>
              <a:t>----------------------------------------------------------------------------------------</a:t>
            </a:r>
            <a:endParaRPr lang="en-CN" dirty="0">
              <a:solidFill>
                <a:srgbClr val="C00000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762A6A7-9BE3-D244-A061-97AEE8E76AEF}"/>
              </a:ext>
            </a:extLst>
          </p:cNvPr>
          <p:cNvSpPr txBox="1"/>
          <p:nvPr/>
        </p:nvSpPr>
        <p:spPr>
          <a:xfrm>
            <a:off x="2409987" y="5259186"/>
            <a:ext cx="9014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C00000"/>
                </a:solidFill>
              </a:rPr>
              <a:t>--------------------------------------------------------------------------------------------------------------------------------------------------------</a:t>
            </a:r>
            <a:endParaRPr lang="en-CN" dirty="0">
              <a:solidFill>
                <a:srgbClr val="C00000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279DDC1-7F51-2443-B916-50E201115E91}"/>
              </a:ext>
            </a:extLst>
          </p:cNvPr>
          <p:cNvSpPr txBox="1"/>
          <p:nvPr/>
        </p:nvSpPr>
        <p:spPr>
          <a:xfrm>
            <a:off x="6110932" y="249412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>
                <a:solidFill>
                  <a:srgbClr val="C00000"/>
                </a:solidFill>
              </a:rPr>
              <a:t>一月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579B87C-2B5C-FD48-897F-D4220430E8E7}"/>
              </a:ext>
            </a:extLst>
          </p:cNvPr>
          <p:cNvSpPr txBox="1"/>
          <p:nvPr/>
        </p:nvSpPr>
        <p:spPr>
          <a:xfrm>
            <a:off x="6110932" y="364608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>
                <a:solidFill>
                  <a:srgbClr val="C00000"/>
                </a:solidFill>
              </a:rPr>
              <a:t>二月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EBC9943-AAB1-F247-A4D3-31653ABC4F54}"/>
              </a:ext>
            </a:extLst>
          </p:cNvPr>
          <p:cNvSpPr txBox="1"/>
          <p:nvPr/>
        </p:nvSpPr>
        <p:spPr>
          <a:xfrm>
            <a:off x="6098585" y="475954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>
                <a:solidFill>
                  <a:srgbClr val="C00000"/>
                </a:solidFill>
              </a:rPr>
              <a:t>三月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0964317-BA53-0F4C-A250-746E2F0743D5}"/>
              </a:ext>
            </a:extLst>
          </p:cNvPr>
          <p:cNvSpPr txBox="1"/>
          <p:nvPr/>
        </p:nvSpPr>
        <p:spPr>
          <a:xfrm>
            <a:off x="6110932" y="585860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>
                <a:solidFill>
                  <a:srgbClr val="C00000"/>
                </a:solidFill>
              </a:rPr>
              <a:t>后期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5A0136B-78F5-E84C-ABA1-1C07687CCB27}"/>
              </a:ext>
            </a:extLst>
          </p:cNvPr>
          <p:cNvSpPr/>
          <p:nvPr/>
        </p:nvSpPr>
        <p:spPr>
          <a:xfrm>
            <a:off x="8062991" y="5692543"/>
            <a:ext cx="1859797" cy="6949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AutoNum type="arabicPeriod"/>
            </a:pPr>
            <a:r>
              <a:rPr lang="en-CN" dirty="0"/>
              <a:t>完成报告</a:t>
            </a:r>
          </a:p>
          <a:p>
            <a:pPr marL="342900" indent="-342900" algn="ctr">
              <a:buAutoNum type="arabicPeriod"/>
            </a:pPr>
            <a:r>
              <a:rPr lang="en-CN" dirty="0"/>
              <a:t>准备答辩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5722FDC1-23DD-CF47-ADCA-514A9530F574}"/>
              </a:ext>
            </a:extLst>
          </p:cNvPr>
          <p:cNvCxnSpPr>
            <a:cxnSpLocks/>
            <a:stCxn id="17" idx="2"/>
            <a:endCxn id="37" idx="0"/>
          </p:cNvCxnSpPr>
          <p:nvPr/>
        </p:nvCxnSpPr>
        <p:spPr>
          <a:xfrm>
            <a:off x="8992890" y="4941010"/>
            <a:ext cx="0" cy="7515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24236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4CD467-9324-BC46-A44E-D1129EC07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目录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4EB9FC-8A7A-F44A-9CB7-BC0A93F937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3782" y="2171700"/>
            <a:ext cx="7364436" cy="4000500"/>
          </a:xfrm>
        </p:spPr>
        <p:txBody>
          <a:bodyPr>
            <a:normAutofit lnSpcReduction="10000"/>
          </a:bodyPr>
          <a:lstStyle/>
          <a:p>
            <a:r>
              <a:rPr lang="en-CN" sz="2800" strike="sngStrike" dirty="0"/>
              <a:t>课题介绍</a:t>
            </a:r>
          </a:p>
          <a:p>
            <a:r>
              <a:rPr lang="en-CN" sz="2800" strike="sngStrike" dirty="0"/>
              <a:t>系统介绍</a:t>
            </a:r>
          </a:p>
          <a:p>
            <a:pPr lvl="1"/>
            <a:r>
              <a:rPr lang="en-CN" strike="sngStrike" dirty="0"/>
              <a:t>整体框架</a:t>
            </a:r>
          </a:p>
          <a:p>
            <a:pPr lvl="1"/>
            <a:r>
              <a:rPr lang="en-CN" strike="sngStrike" dirty="0"/>
              <a:t>技术路线</a:t>
            </a:r>
          </a:p>
          <a:p>
            <a:r>
              <a:rPr lang="en-CN" sz="2800" strike="sngStrike" dirty="0"/>
              <a:t>当前进度</a:t>
            </a:r>
          </a:p>
          <a:p>
            <a:r>
              <a:rPr lang="en-CN" sz="2800" strike="sngStrike" dirty="0"/>
              <a:t>时间安排</a:t>
            </a:r>
          </a:p>
          <a:p>
            <a:endParaRPr lang="en-CN" sz="1200" i="1" dirty="0"/>
          </a:p>
          <a:p>
            <a:r>
              <a:rPr lang="en-CN" sz="1200" i="1" dirty="0"/>
              <a:t>附录</a:t>
            </a:r>
            <a:r>
              <a:rPr lang="en-US" altLang="zh-CN" sz="1200" i="1" dirty="0"/>
              <a:t>1</a:t>
            </a:r>
            <a:r>
              <a:rPr lang="zh-CN" altLang="en-US" sz="1200" i="1" dirty="0"/>
              <a:t>：</a:t>
            </a:r>
            <a:r>
              <a:rPr lang="en-CN" sz="1200" i="1" dirty="0"/>
              <a:t>微服务发展历程</a:t>
            </a:r>
            <a:endParaRPr lang="en-US" altLang="zh-CN" sz="1200" i="1" dirty="0"/>
          </a:p>
          <a:p>
            <a:r>
              <a:rPr lang="en-CN" sz="1200" i="1" dirty="0"/>
              <a:t>附录</a:t>
            </a:r>
            <a:r>
              <a:rPr lang="en-US" altLang="zh-CN" sz="1200" i="1" dirty="0"/>
              <a:t>2</a:t>
            </a:r>
            <a:r>
              <a:rPr lang="zh-CN" altLang="en-US" sz="1200" i="1" dirty="0"/>
              <a:t>：</a:t>
            </a:r>
            <a:r>
              <a:rPr lang="en-CN" sz="1200" i="1" dirty="0"/>
              <a:t>具体算法</a:t>
            </a:r>
          </a:p>
          <a:p>
            <a:r>
              <a:rPr lang="en-CN" sz="1200" i="1" dirty="0"/>
              <a:t>附录</a:t>
            </a:r>
            <a:r>
              <a:rPr lang="en-US" altLang="zh-CN" sz="1200" i="1" dirty="0"/>
              <a:t>3</a:t>
            </a:r>
            <a:r>
              <a:rPr lang="zh-CN" altLang="en-US" sz="1200" i="1" dirty="0"/>
              <a:t>：</a:t>
            </a:r>
            <a:r>
              <a:rPr lang="en-CN" sz="1200" i="1" dirty="0"/>
              <a:t>技术路线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EF8137D-5F37-5642-87E5-00E45C1102B4}"/>
              </a:ext>
            </a:extLst>
          </p:cNvPr>
          <p:cNvSpPr txBox="1">
            <a:spLocks/>
          </p:cNvSpPr>
          <p:nvPr/>
        </p:nvSpPr>
        <p:spPr>
          <a:xfrm>
            <a:off x="5128582" y="6474754"/>
            <a:ext cx="2449183" cy="3832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CN" sz="1400" dirty="0"/>
              <a:t>微服务划分工具设计与实现</a:t>
            </a:r>
          </a:p>
        </p:txBody>
      </p:sp>
    </p:spTree>
    <p:extLst>
      <p:ext uri="{BB962C8B-B14F-4D97-AF65-F5344CB8AC3E}">
        <p14:creationId xmlns:p14="http://schemas.microsoft.com/office/powerpoint/2010/main" val="34598891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D315B2-1C3D-534B-8F34-AC527DE50C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07780" y="1788454"/>
            <a:ext cx="8468578" cy="2098226"/>
          </a:xfrm>
        </p:spPr>
        <p:txBody>
          <a:bodyPr/>
          <a:lstStyle/>
          <a:p>
            <a:r>
              <a:rPr lang="en-CN" dirty="0"/>
              <a:t>感谢倾听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A979966-C4E3-0B48-B261-3F8D38ADE79B}"/>
              </a:ext>
            </a:extLst>
          </p:cNvPr>
          <p:cNvSpPr txBox="1">
            <a:spLocks/>
          </p:cNvSpPr>
          <p:nvPr/>
        </p:nvSpPr>
        <p:spPr>
          <a:xfrm>
            <a:off x="5128582" y="6474754"/>
            <a:ext cx="2449183" cy="3832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CN" sz="1400" dirty="0"/>
              <a:t>微服务划分工具设计与实现</a:t>
            </a:r>
          </a:p>
        </p:txBody>
      </p:sp>
    </p:spTree>
    <p:extLst>
      <p:ext uri="{BB962C8B-B14F-4D97-AF65-F5344CB8AC3E}">
        <p14:creationId xmlns:p14="http://schemas.microsoft.com/office/powerpoint/2010/main" val="11048878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4CD467-9324-BC46-A44E-D1129EC07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目录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4EB9FC-8A7A-F44A-9CB7-BC0A93F937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3782" y="2171700"/>
            <a:ext cx="7364436" cy="4000500"/>
          </a:xfrm>
        </p:spPr>
        <p:txBody>
          <a:bodyPr>
            <a:normAutofit lnSpcReduction="10000"/>
          </a:bodyPr>
          <a:lstStyle/>
          <a:p>
            <a:r>
              <a:rPr lang="en-CN" sz="2800" strike="sngStrike" dirty="0"/>
              <a:t>课题介绍</a:t>
            </a:r>
          </a:p>
          <a:p>
            <a:r>
              <a:rPr lang="en-CN" sz="2800" strike="sngStrike" dirty="0"/>
              <a:t>系统介绍</a:t>
            </a:r>
          </a:p>
          <a:p>
            <a:pPr lvl="1"/>
            <a:r>
              <a:rPr lang="en-CN" strike="sngStrike" dirty="0"/>
              <a:t>整体框架</a:t>
            </a:r>
          </a:p>
          <a:p>
            <a:pPr lvl="1"/>
            <a:r>
              <a:rPr lang="en-CN" strike="sngStrike" dirty="0"/>
              <a:t>技术路线</a:t>
            </a:r>
          </a:p>
          <a:p>
            <a:r>
              <a:rPr lang="en-CN" sz="2800" strike="sngStrike" dirty="0"/>
              <a:t>当前进度</a:t>
            </a:r>
          </a:p>
          <a:p>
            <a:r>
              <a:rPr lang="en-CN" sz="2800" strike="sngStrike" dirty="0"/>
              <a:t>时间安排</a:t>
            </a:r>
          </a:p>
          <a:p>
            <a:endParaRPr lang="en-CN" sz="1200" i="1" dirty="0"/>
          </a:p>
          <a:p>
            <a:r>
              <a:rPr lang="en-CN" sz="1200" b="1" i="1" dirty="0"/>
              <a:t>附录</a:t>
            </a:r>
            <a:r>
              <a:rPr lang="en-US" altLang="zh-CN" sz="1200" b="1" i="1" dirty="0"/>
              <a:t>1</a:t>
            </a:r>
            <a:r>
              <a:rPr lang="zh-CN" altLang="en-US" sz="1200" b="1" i="1" dirty="0"/>
              <a:t>：</a:t>
            </a:r>
            <a:r>
              <a:rPr lang="en-CN" sz="1200" b="1" i="1" dirty="0"/>
              <a:t>微服务发展历程</a:t>
            </a:r>
            <a:endParaRPr lang="en-US" altLang="zh-CN" sz="1200" b="1" i="1" dirty="0"/>
          </a:p>
          <a:p>
            <a:r>
              <a:rPr lang="en-CN" sz="1200" i="1" dirty="0"/>
              <a:t>附录</a:t>
            </a:r>
            <a:r>
              <a:rPr lang="en-US" altLang="zh-CN" sz="1200" i="1" dirty="0"/>
              <a:t>2</a:t>
            </a:r>
            <a:r>
              <a:rPr lang="zh-CN" altLang="en-US" sz="1200" i="1" dirty="0"/>
              <a:t>：</a:t>
            </a:r>
            <a:r>
              <a:rPr lang="en-CN" sz="1200" i="1" dirty="0"/>
              <a:t>具体算法</a:t>
            </a:r>
          </a:p>
          <a:p>
            <a:r>
              <a:rPr lang="en-CN" sz="1200" i="1" dirty="0"/>
              <a:t>附录</a:t>
            </a:r>
            <a:r>
              <a:rPr lang="en-US" altLang="zh-CN" sz="1200" i="1" dirty="0"/>
              <a:t>3</a:t>
            </a:r>
            <a:r>
              <a:rPr lang="zh-CN" altLang="en-US" sz="1200" i="1" dirty="0"/>
              <a:t>：</a:t>
            </a:r>
            <a:r>
              <a:rPr lang="en-CN" sz="1200" i="1" dirty="0"/>
              <a:t>技术路线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EF8137D-5F37-5642-87E5-00E45C1102B4}"/>
              </a:ext>
            </a:extLst>
          </p:cNvPr>
          <p:cNvSpPr txBox="1">
            <a:spLocks/>
          </p:cNvSpPr>
          <p:nvPr/>
        </p:nvSpPr>
        <p:spPr>
          <a:xfrm>
            <a:off x="5128582" y="6474754"/>
            <a:ext cx="2449183" cy="3832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CN" sz="1400" dirty="0"/>
              <a:t>微服务划分工具设计与实现</a:t>
            </a:r>
          </a:p>
        </p:txBody>
      </p:sp>
    </p:spTree>
    <p:extLst>
      <p:ext uri="{BB962C8B-B14F-4D97-AF65-F5344CB8AC3E}">
        <p14:creationId xmlns:p14="http://schemas.microsoft.com/office/powerpoint/2010/main" val="36741699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FA6CE-BC36-F54A-AB45-2B6FCFBFE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附录</a:t>
            </a:r>
            <a:r>
              <a:rPr lang="en-US" altLang="zh-CN" dirty="0"/>
              <a:t>1</a:t>
            </a:r>
            <a:r>
              <a:rPr lang="zh-CN" altLang="en-US" dirty="0"/>
              <a:t>：</a:t>
            </a:r>
            <a:r>
              <a:rPr lang="en-CN" dirty="0"/>
              <a:t>微服务发展历程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92091B-9D8E-804B-985B-61308F9F1C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1743559" cy="457200"/>
          </a:xfrm>
        </p:spPr>
        <p:txBody>
          <a:bodyPr/>
          <a:lstStyle/>
          <a:p>
            <a:r>
              <a:rPr lang="en-CN" dirty="0"/>
              <a:t>历史进程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28D136A-5E0D-2349-B5EE-622B15CBC2F0}"/>
              </a:ext>
            </a:extLst>
          </p:cNvPr>
          <p:cNvSpPr txBox="1">
            <a:spLocks/>
          </p:cNvSpPr>
          <p:nvPr/>
        </p:nvSpPr>
        <p:spPr>
          <a:xfrm>
            <a:off x="5128582" y="6474754"/>
            <a:ext cx="2449183" cy="3832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CN" sz="1400" dirty="0"/>
              <a:t>微服务划分工具设计与实现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B8FA0E-529D-A545-9644-D4A129185D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4822" y="0"/>
            <a:ext cx="2617177" cy="1336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666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FA6CE-BC36-F54A-AB45-2B6FCFBFE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附录</a:t>
            </a:r>
            <a:r>
              <a:rPr lang="en-US" altLang="zh-CN" dirty="0"/>
              <a:t>1</a:t>
            </a:r>
            <a:r>
              <a:rPr lang="zh-CN" altLang="en-US" dirty="0"/>
              <a:t>：</a:t>
            </a:r>
            <a:r>
              <a:rPr lang="en-CN" dirty="0"/>
              <a:t>微服务发展历程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92091B-9D8E-804B-985B-61308F9F1C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449975"/>
            <a:ext cx="1743559" cy="457200"/>
          </a:xfrm>
        </p:spPr>
        <p:txBody>
          <a:bodyPr/>
          <a:lstStyle/>
          <a:p>
            <a:r>
              <a:rPr lang="en-CN" dirty="0"/>
              <a:t>历史进程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FB241BB-273B-5E40-B021-677DC2DEB5D6}"/>
              </a:ext>
            </a:extLst>
          </p:cNvPr>
          <p:cNvSpPr txBox="1">
            <a:spLocks/>
          </p:cNvSpPr>
          <p:nvPr/>
        </p:nvSpPr>
        <p:spPr>
          <a:xfrm>
            <a:off x="2243379" y="1907175"/>
            <a:ext cx="2425486" cy="45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N" dirty="0"/>
              <a:t>一个餐厅的故事</a:t>
            </a:r>
          </a:p>
        </p:txBody>
      </p:sp>
      <p:graphicFrame>
        <p:nvGraphicFramePr>
          <p:cNvPr id="11" name="Table 11">
            <a:extLst>
              <a:ext uri="{FF2B5EF4-FFF2-40B4-BE49-F238E27FC236}">
                <a16:creationId xmlns:a16="http://schemas.microsoft.com/office/drawing/2014/main" id="{DB7055FF-46C1-1F46-A8BE-6B8D7E22F1C7}"/>
              </a:ext>
            </a:extLst>
          </p:cNvPr>
          <p:cNvGraphicFramePr>
            <a:graphicFrameLocks noGrp="1"/>
          </p:cNvGraphicFramePr>
          <p:nvPr/>
        </p:nvGraphicFramePr>
        <p:xfrm>
          <a:off x="856887" y="2369495"/>
          <a:ext cx="11200130" cy="44065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2461">
                  <a:extLst>
                    <a:ext uri="{9D8B030D-6E8A-4147-A177-3AD203B41FA5}">
                      <a16:colId xmlns:a16="http://schemas.microsoft.com/office/drawing/2014/main" val="1307505900"/>
                    </a:ext>
                  </a:extLst>
                </a:gridCol>
                <a:gridCol w="1815738">
                  <a:extLst>
                    <a:ext uri="{9D8B030D-6E8A-4147-A177-3AD203B41FA5}">
                      <a16:colId xmlns:a16="http://schemas.microsoft.com/office/drawing/2014/main" val="483645372"/>
                    </a:ext>
                  </a:extLst>
                </a:gridCol>
                <a:gridCol w="924438">
                  <a:extLst>
                    <a:ext uri="{9D8B030D-6E8A-4147-A177-3AD203B41FA5}">
                      <a16:colId xmlns:a16="http://schemas.microsoft.com/office/drawing/2014/main" val="2827789012"/>
                    </a:ext>
                  </a:extLst>
                </a:gridCol>
                <a:gridCol w="1688133">
                  <a:extLst>
                    <a:ext uri="{9D8B030D-6E8A-4147-A177-3AD203B41FA5}">
                      <a16:colId xmlns:a16="http://schemas.microsoft.com/office/drawing/2014/main" val="102023058"/>
                    </a:ext>
                  </a:extLst>
                </a:gridCol>
                <a:gridCol w="940526">
                  <a:extLst>
                    <a:ext uri="{9D8B030D-6E8A-4147-A177-3AD203B41FA5}">
                      <a16:colId xmlns:a16="http://schemas.microsoft.com/office/drawing/2014/main" val="536731627"/>
                    </a:ext>
                  </a:extLst>
                </a:gridCol>
                <a:gridCol w="2455817">
                  <a:extLst>
                    <a:ext uri="{9D8B030D-6E8A-4147-A177-3AD203B41FA5}">
                      <a16:colId xmlns:a16="http://schemas.microsoft.com/office/drawing/2014/main" val="1695162053"/>
                    </a:ext>
                  </a:extLst>
                </a:gridCol>
                <a:gridCol w="1099751">
                  <a:extLst>
                    <a:ext uri="{9D8B030D-6E8A-4147-A177-3AD203B41FA5}">
                      <a16:colId xmlns:a16="http://schemas.microsoft.com/office/drawing/2014/main" val="2608020280"/>
                    </a:ext>
                  </a:extLst>
                </a:gridCol>
                <a:gridCol w="1813266">
                  <a:extLst>
                    <a:ext uri="{9D8B030D-6E8A-4147-A177-3AD203B41FA5}">
                      <a16:colId xmlns:a16="http://schemas.microsoft.com/office/drawing/2014/main" val="116904845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C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dirty="0"/>
                        <a:t>小餐厅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华文楷体" panose="02010600040101010101" pitchFamily="2" charset="-122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dirty="0"/>
                        <a:t>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kumimoji="0" lang="en-US" altLang="zh-CN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华文楷体" panose="02010600040101010101" pitchFamily="2" charset="-122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dirty="0"/>
                        <a:t>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kumimoji="0" lang="en-US" altLang="zh-CN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华文楷体" panose="02010600040101010101" pitchFamily="2" charset="-122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dirty="0"/>
                        <a:t>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5730714"/>
                  </a:ext>
                </a:extLst>
              </a:tr>
              <a:tr h="1160418">
                <a:tc rowSpan="3">
                  <a:txBody>
                    <a:bodyPr/>
                    <a:lstStyle/>
                    <a:p>
                      <a:pPr algn="ctr"/>
                      <a:r>
                        <a:rPr lang="en-CN" dirty="0"/>
                        <a:t>餐厅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N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华文楷体" panose="02010600040101010101" pitchFamily="2" charset="-122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N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华文楷体" panose="02010600040101010101" pitchFamily="2" charset="-122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N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华文楷体" panose="02010600040101010101" pitchFamily="2" charset="-122"/>
                          <a:ea typeface="+mn-ea"/>
                          <a:cs typeface="+mn-cs"/>
                        </a:rPr>
                        <a:t>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华文楷体" panose="02010600040101010101" pitchFamily="2" charset="-122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N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22264779"/>
                  </a:ext>
                </a:extLst>
              </a:tr>
              <a:tr h="129902"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kern="120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只有</a:t>
                      </a:r>
                      <a:r>
                        <a:rPr kumimoji="0" lang="zh-CN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一种</a:t>
                      </a:r>
                      <a:r>
                        <a:rPr lang="zh-CN" altLang="en-US" sz="1400" kern="120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“全能”员工</a:t>
                      </a:r>
                      <a:endParaRPr lang="en-CN" sz="1400" kern="1200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zh-CN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华文楷体" panose="02010600040101010101" pitchFamily="2" charset="-122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华文楷体" panose="02010600040101010101" pitchFamily="2" charset="-122"/>
                          <a:ea typeface="+mn-ea"/>
                          <a:cs typeface="+mn-cs"/>
                        </a:rPr>
                        <a:t> </a:t>
                      </a:r>
                      <a:endParaRPr lang="en-CN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zh-CN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华文楷体" panose="02010600040101010101" pitchFamily="2" charset="-122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华文楷体" panose="02010600040101010101" pitchFamily="2" charset="-122"/>
                          <a:ea typeface="+mn-ea"/>
                          <a:cs typeface="+mn-cs"/>
                        </a:rPr>
                        <a:t> </a:t>
                      </a:r>
                      <a:endParaRPr lang="en-CN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zh-CN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华文楷体" panose="02010600040101010101" pitchFamily="2" charset="-122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华文楷体" panose="02010600040101010101" pitchFamily="2" charset="-122"/>
                          <a:ea typeface="+mn-ea"/>
                          <a:cs typeface="+mn-cs"/>
                        </a:rPr>
                        <a:t> </a:t>
                      </a:r>
                      <a:endParaRPr lang="en-CN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006968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C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华文楷体" panose="02010600040101010101" pitchFamily="2" charset="-122"/>
                          <a:ea typeface="+mn-ea"/>
                          <a:cs typeface="+mn-cs"/>
                        </a:rPr>
                        <a:t>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华文楷体" panose="02010600040101010101" pitchFamily="2" charset="-122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zh-CN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华文楷体" panose="02010600040101010101" pitchFamily="2" charset="-122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华文楷体" panose="02010600040101010101" pitchFamily="2" charset="-122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华文楷体" panose="02010600040101010101" pitchFamily="2" charset="-122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华文楷体" panose="02010600040101010101" pitchFamily="2" charset="-122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华文楷体" panose="02010600040101010101" pitchFamily="2" charset="-122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华文楷体" panose="02010600040101010101" pitchFamily="2" charset="-122"/>
                          <a:ea typeface="+mn-ea"/>
                          <a:cs typeface="+mn-cs"/>
                        </a:rPr>
                        <a:t> </a:t>
                      </a:r>
                      <a:endParaRPr lang="en-CN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48668740"/>
                  </a:ext>
                </a:extLst>
              </a:tr>
              <a:tr h="731520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代码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只有一个主函数</a:t>
                      </a:r>
                      <a:endParaRPr lang="en-CN" sz="1800" kern="1200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华文楷体" panose="02010600040101010101" pitchFamily="2" charset="-122"/>
                          <a:ea typeface="+mn-ea"/>
                          <a:cs typeface="+mn-cs"/>
                        </a:rPr>
                        <a:t> </a:t>
                      </a:r>
                      <a:endParaRPr lang="en-C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华文楷体" panose="02010600040101010101" pitchFamily="2" charset="-122"/>
                          <a:ea typeface="+mn-ea"/>
                          <a:cs typeface="+mn-cs"/>
                        </a:rPr>
                        <a:t> </a:t>
                      </a:r>
                      <a:endParaRPr lang="en-CN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华文楷体" panose="02010600040101010101" pitchFamily="2" charset="-122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华文楷体" panose="02010600040101010101" pitchFamily="2" charset="-122"/>
                          <a:ea typeface="+mn-ea"/>
                          <a:cs typeface="+mn-cs"/>
                        </a:rPr>
                        <a:t> 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华文楷体" panose="02010600040101010101" pitchFamily="2" charset="-122"/>
                          <a:ea typeface="+mn-ea"/>
                          <a:cs typeface="+mn-cs"/>
                        </a:rPr>
                        <a:t> 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华文楷体" panose="02010600040101010101" pitchFamily="2" charset="-122"/>
                        <a:ea typeface="+mn-ea"/>
                        <a:cs typeface="+mn-cs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华文楷体" panose="02010600040101010101" pitchFamily="2" charset="-122"/>
                          <a:ea typeface="+mn-ea"/>
                          <a:cs typeface="+mn-cs"/>
                        </a:rPr>
                        <a:t> 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华文楷体" panose="02010600040101010101" pitchFamily="2" charset="-122"/>
                          <a:ea typeface="+mn-ea"/>
                          <a:cs typeface="+mn-cs"/>
                        </a:rPr>
                        <a:t> </a:t>
                      </a:r>
                      <a:endParaRPr lang="en-CN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华文楷体" panose="02010600040101010101" pitchFamily="2" charset="-122"/>
                          <a:ea typeface="+mn-ea"/>
                          <a:cs typeface="+mn-cs"/>
                        </a:rPr>
                        <a:t>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华文楷体" panose="02010600040101010101" pitchFamily="2" charset="-122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华文楷体" panose="02010600040101010101" pitchFamily="2" charset="-122"/>
                          <a:ea typeface="+mn-ea"/>
                          <a:cs typeface="+mn-cs"/>
                        </a:rPr>
                        <a:t> 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华文楷体" panose="02010600040101010101" pitchFamily="2" charset="-122"/>
                          <a:ea typeface="+mn-ea"/>
                          <a:cs typeface="+mn-cs"/>
                        </a:rPr>
                        <a:t> </a:t>
                      </a:r>
                      <a:endParaRPr lang="en-CN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2598850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CN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华文楷体" panose="02010600040101010101" pitchFamily="2" charset="-122"/>
                          <a:ea typeface="+mn-ea"/>
                          <a:cs typeface="+mn-cs"/>
                        </a:rPr>
                        <a:t> </a:t>
                      </a:r>
                      <a:endParaRPr kumimoji="0" lang="en-US" altLang="zh-CN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华文楷体" panose="02010600040101010101" pitchFamily="2" charset="-122"/>
                        <a:ea typeface="+mn-ea"/>
                        <a:cs typeface="+mn-cs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华文楷体" panose="02010600040101010101" pitchFamily="2" charset="-122"/>
                          <a:ea typeface="+mn-ea"/>
                          <a:cs typeface="+mn-cs"/>
                        </a:rPr>
                        <a:t> </a:t>
                      </a:r>
                      <a:endParaRPr lang="en-CN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华文楷体" panose="02010600040101010101" pitchFamily="2" charset="-122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华文楷体" panose="02010600040101010101" pitchFamily="2" charset="-122"/>
                          <a:ea typeface="+mn-ea"/>
                          <a:cs typeface="+mn-cs"/>
                        </a:rPr>
                        <a:t> </a:t>
                      </a:r>
                      <a:endParaRPr lang="en-CN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华文楷体" panose="02010600040101010101" pitchFamily="2" charset="-122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华文楷体" panose="02010600040101010101" pitchFamily="2" charset="-122"/>
                          <a:ea typeface="+mn-ea"/>
                          <a:cs typeface="+mn-cs"/>
                        </a:rPr>
                        <a:t> </a:t>
                      </a:r>
                      <a:endParaRPr kumimoji="0" lang="en-CN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华文楷体" panose="02010600040101010101" pitchFamily="2" charset="-122"/>
                          <a:ea typeface="+mn-ea"/>
                          <a:cs typeface="+mn-cs"/>
                        </a:rPr>
                        <a:t>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华文楷体" panose="02010600040101010101" pitchFamily="2" charset="-122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华文楷体" panose="02010600040101010101" pitchFamily="2" charset="-122"/>
                          <a:ea typeface="+mn-ea"/>
                          <a:cs typeface="+mn-cs"/>
                        </a:rPr>
                        <a:t>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zh-CN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华文楷体" panose="02010600040101010101" pitchFamily="2" charset="-122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华文楷体" panose="02010600040101010101" pitchFamily="2" charset="-122"/>
                          <a:ea typeface="+mn-ea"/>
                          <a:cs typeface="+mn-cs"/>
                        </a:rPr>
                        <a:t>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CN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12985294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57D7404C-5308-CF45-B106-15A74A8441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4822" y="0"/>
            <a:ext cx="2617177" cy="1336431"/>
          </a:xfrm>
          <a:prstGeom prst="rect">
            <a:avLst/>
          </a:prstGeom>
        </p:spPr>
      </p:pic>
      <p:pic>
        <p:nvPicPr>
          <p:cNvPr id="1026" name="Picture 2" descr="沙县小吃如何加盟沙县小吃可以随便开吗_全职加盟网国际站">
            <a:extLst>
              <a:ext uri="{FF2B5EF4-FFF2-40B4-BE49-F238E27FC236}">
                <a16:creationId xmlns:a16="http://schemas.microsoft.com/office/drawing/2014/main" id="{5A9CA598-0D2B-644F-A6BB-32E2FF9288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5845" y="2890656"/>
            <a:ext cx="1743558" cy="1126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67336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FA6CE-BC36-F54A-AB45-2B6FCFBFE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附录</a:t>
            </a:r>
            <a:r>
              <a:rPr lang="en-US" altLang="zh-CN" dirty="0"/>
              <a:t>1</a:t>
            </a:r>
            <a:r>
              <a:rPr lang="zh-CN" altLang="en-US" dirty="0"/>
              <a:t>：</a:t>
            </a:r>
            <a:r>
              <a:rPr lang="en-CN" dirty="0"/>
              <a:t>微服务发展历程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92091B-9D8E-804B-985B-61308F9F1C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449975"/>
            <a:ext cx="1743559" cy="457200"/>
          </a:xfrm>
        </p:spPr>
        <p:txBody>
          <a:bodyPr/>
          <a:lstStyle/>
          <a:p>
            <a:r>
              <a:rPr lang="en-CN" dirty="0"/>
              <a:t>历史进程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FB241BB-273B-5E40-B021-677DC2DEB5D6}"/>
              </a:ext>
            </a:extLst>
          </p:cNvPr>
          <p:cNvSpPr txBox="1">
            <a:spLocks/>
          </p:cNvSpPr>
          <p:nvPr/>
        </p:nvSpPr>
        <p:spPr>
          <a:xfrm>
            <a:off x="2243379" y="1907175"/>
            <a:ext cx="2425486" cy="45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N" dirty="0"/>
              <a:t>一个餐厅的故事</a:t>
            </a:r>
          </a:p>
        </p:txBody>
      </p:sp>
      <p:graphicFrame>
        <p:nvGraphicFramePr>
          <p:cNvPr id="11" name="Table 11">
            <a:extLst>
              <a:ext uri="{FF2B5EF4-FFF2-40B4-BE49-F238E27FC236}">
                <a16:creationId xmlns:a16="http://schemas.microsoft.com/office/drawing/2014/main" id="{DB7055FF-46C1-1F46-A8BE-6B8D7E22F1C7}"/>
              </a:ext>
            </a:extLst>
          </p:cNvPr>
          <p:cNvGraphicFramePr>
            <a:graphicFrameLocks noGrp="1"/>
          </p:cNvGraphicFramePr>
          <p:nvPr/>
        </p:nvGraphicFramePr>
        <p:xfrm>
          <a:off x="856887" y="2369495"/>
          <a:ext cx="11200130" cy="44065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2461">
                  <a:extLst>
                    <a:ext uri="{9D8B030D-6E8A-4147-A177-3AD203B41FA5}">
                      <a16:colId xmlns:a16="http://schemas.microsoft.com/office/drawing/2014/main" val="1307505900"/>
                    </a:ext>
                  </a:extLst>
                </a:gridCol>
                <a:gridCol w="1815738">
                  <a:extLst>
                    <a:ext uri="{9D8B030D-6E8A-4147-A177-3AD203B41FA5}">
                      <a16:colId xmlns:a16="http://schemas.microsoft.com/office/drawing/2014/main" val="483645372"/>
                    </a:ext>
                  </a:extLst>
                </a:gridCol>
                <a:gridCol w="924438">
                  <a:extLst>
                    <a:ext uri="{9D8B030D-6E8A-4147-A177-3AD203B41FA5}">
                      <a16:colId xmlns:a16="http://schemas.microsoft.com/office/drawing/2014/main" val="2827789012"/>
                    </a:ext>
                  </a:extLst>
                </a:gridCol>
                <a:gridCol w="1688133">
                  <a:extLst>
                    <a:ext uri="{9D8B030D-6E8A-4147-A177-3AD203B41FA5}">
                      <a16:colId xmlns:a16="http://schemas.microsoft.com/office/drawing/2014/main" val="102023058"/>
                    </a:ext>
                  </a:extLst>
                </a:gridCol>
                <a:gridCol w="940526">
                  <a:extLst>
                    <a:ext uri="{9D8B030D-6E8A-4147-A177-3AD203B41FA5}">
                      <a16:colId xmlns:a16="http://schemas.microsoft.com/office/drawing/2014/main" val="536731627"/>
                    </a:ext>
                  </a:extLst>
                </a:gridCol>
                <a:gridCol w="2455817">
                  <a:extLst>
                    <a:ext uri="{9D8B030D-6E8A-4147-A177-3AD203B41FA5}">
                      <a16:colId xmlns:a16="http://schemas.microsoft.com/office/drawing/2014/main" val="1695162053"/>
                    </a:ext>
                  </a:extLst>
                </a:gridCol>
                <a:gridCol w="1099751">
                  <a:extLst>
                    <a:ext uri="{9D8B030D-6E8A-4147-A177-3AD203B41FA5}">
                      <a16:colId xmlns:a16="http://schemas.microsoft.com/office/drawing/2014/main" val="2608020280"/>
                    </a:ext>
                  </a:extLst>
                </a:gridCol>
                <a:gridCol w="1813266">
                  <a:extLst>
                    <a:ext uri="{9D8B030D-6E8A-4147-A177-3AD203B41FA5}">
                      <a16:colId xmlns:a16="http://schemas.microsoft.com/office/drawing/2014/main" val="116904845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C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dirty="0"/>
                        <a:t>小餐厅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6">
                              <a:lumMod val="20000"/>
                              <a:lumOff val="8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流量</a:t>
                      </a:r>
                      <a:r>
                        <a:rPr kumimoji="0" lang="zh-CN" alt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6">
                              <a:lumMod val="20000"/>
                              <a:lumOff val="8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增大</a:t>
                      </a:r>
                      <a:endParaRPr kumimoji="0" lang="en-US" altLang="zh-CN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6">
                              <a:lumMod val="20000"/>
                              <a:lumOff val="8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--------------》</a:t>
                      </a:r>
                      <a:endParaRPr kumimoji="0" lang="en-US" altLang="zh-CN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  <a:effectLst/>
                        <a:uLnTx/>
                        <a:uFillTx/>
                        <a:latin typeface="华文楷体" panose="02010600040101010101" pitchFamily="2" charset="-122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N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6">
                              <a:lumMod val="20000"/>
                              <a:lumOff val="8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大餐厅</a:t>
                      </a:r>
                      <a:r>
                        <a:rPr lang="en-CN" dirty="0">
                          <a:solidFill>
                            <a:schemeClr val="accent6">
                              <a:lumMod val="20000"/>
                              <a:lumOff val="80000"/>
                            </a:schemeClr>
                          </a:solidFill>
                        </a:rPr>
                        <a:t>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kumimoji="0" lang="en-US" altLang="zh-CN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华文楷体" panose="02010600040101010101" pitchFamily="2" charset="-122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dirty="0"/>
                        <a:t>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kumimoji="0" lang="en-US" altLang="zh-CN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华文楷体" panose="02010600040101010101" pitchFamily="2" charset="-122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dirty="0"/>
                        <a:t>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5730714"/>
                  </a:ext>
                </a:extLst>
              </a:tr>
              <a:tr h="1160418">
                <a:tc rowSpan="3">
                  <a:txBody>
                    <a:bodyPr/>
                    <a:lstStyle/>
                    <a:p>
                      <a:pPr algn="ctr"/>
                      <a:r>
                        <a:rPr lang="en-CN" dirty="0"/>
                        <a:t>餐厅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N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华文楷体" panose="02010600040101010101" pitchFamily="2" charset="-122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N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华文楷体" panose="02010600040101010101" pitchFamily="2" charset="-122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N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华文楷体" panose="02010600040101010101" pitchFamily="2" charset="-122"/>
                          <a:ea typeface="+mn-ea"/>
                          <a:cs typeface="+mn-cs"/>
                        </a:rPr>
                        <a:t>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华文楷体" panose="02010600040101010101" pitchFamily="2" charset="-122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N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22264779"/>
                  </a:ext>
                </a:extLst>
              </a:tr>
              <a:tr h="129902"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kern="120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只有</a:t>
                      </a:r>
                      <a:r>
                        <a:rPr kumimoji="0" lang="zh-CN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一种</a:t>
                      </a:r>
                      <a:r>
                        <a:rPr lang="zh-CN" altLang="en-US" sz="1400" kern="120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“全能”员工</a:t>
                      </a:r>
                      <a:endParaRPr lang="en-CN" sz="1400" kern="1200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zh-CN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华文楷体" panose="02010600040101010101" pitchFamily="2" charset="-122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华文楷体" panose="02010600040101010101" pitchFamily="2" charset="-122"/>
                          <a:ea typeface="+mn-ea"/>
                          <a:cs typeface="+mn-cs"/>
                        </a:rPr>
                        <a:t> </a:t>
                      </a:r>
                      <a:endParaRPr lang="en-CN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zh-CN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华文楷体" panose="02010600040101010101" pitchFamily="2" charset="-122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华文楷体" panose="02010600040101010101" pitchFamily="2" charset="-122"/>
                          <a:ea typeface="+mn-ea"/>
                          <a:cs typeface="+mn-cs"/>
                        </a:rPr>
                        <a:t> </a:t>
                      </a:r>
                      <a:endParaRPr lang="en-CN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zh-CN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华文楷体" panose="02010600040101010101" pitchFamily="2" charset="-122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华文楷体" panose="02010600040101010101" pitchFamily="2" charset="-122"/>
                          <a:ea typeface="+mn-ea"/>
                          <a:cs typeface="+mn-cs"/>
                        </a:rPr>
                        <a:t> </a:t>
                      </a:r>
                      <a:endParaRPr lang="en-CN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006968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C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华文楷体" panose="02010600040101010101" pitchFamily="2" charset="-122"/>
                          <a:ea typeface="+mn-ea"/>
                          <a:cs typeface="+mn-cs"/>
                        </a:rPr>
                        <a:t>对员工素质要求太高</a:t>
                      </a:r>
                      <a:endParaRPr kumimoji="0" lang="en-US" altLang="zh-CN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accent6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华文楷体" panose="02010600040101010101" pitchFamily="2" charset="-122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zh-CN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华文楷体" panose="02010600040101010101" pitchFamily="2" charset="-122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华文楷体" panose="02010600040101010101" pitchFamily="2" charset="-122"/>
                          <a:ea typeface="+mn-ea"/>
                          <a:cs typeface="+mn-cs"/>
                        </a:rPr>
                        <a:t>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zh-CN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华文楷体" panose="02010600040101010101" pitchFamily="2" charset="-122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华文楷体" panose="02010600040101010101" pitchFamily="2" charset="-122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华文楷体" panose="02010600040101010101" pitchFamily="2" charset="-122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华文楷体" panose="02010600040101010101" pitchFamily="2" charset="-122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华文楷体" panose="02010600040101010101" pitchFamily="2" charset="-122"/>
                          <a:ea typeface="+mn-ea"/>
                          <a:cs typeface="+mn-cs"/>
                        </a:rPr>
                        <a:t> </a:t>
                      </a:r>
                      <a:endParaRPr lang="en-CN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48668740"/>
                  </a:ext>
                </a:extLst>
              </a:tr>
              <a:tr h="731520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代码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只有一个主函数</a:t>
                      </a:r>
                      <a:endParaRPr lang="en-CN" sz="1800" kern="1200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CN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华文楷体" panose="02010600040101010101" pitchFamily="2" charset="-122"/>
                          <a:ea typeface="+mn-ea"/>
                          <a:cs typeface="+mn-cs"/>
                        </a:rPr>
                        <a:t> </a:t>
                      </a:r>
                      <a:endParaRPr lang="en-CN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华文楷体" panose="02010600040101010101" pitchFamily="2" charset="-122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华文楷体" panose="02010600040101010101" pitchFamily="2" charset="-122"/>
                          <a:ea typeface="+mn-ea"/>
                          <a:cs typeface="+mn-cs"/>
                        </a:rPr>
                        <a:t> 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华文楷体" panose="02010600040101010101" pitchFamily="2" charset="-122"/>
                          <a:ea typeface="+mn-ea"/>
                          <a:cs typeface="+mn-cs"/>
                        </a:rPr>
                        <a:t> 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华文楷体" panose="02010600040101010101" pitchFamily="2" charset="-122"/>
                        <a:ea typeface="+mn-ea"/>
                        <a:cs typeface="+mn-cs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华文楷体" panose="02010600040101010101" pitchFamily="2" charset="-122"/>
                          <a:ea typeface="+mn-ea"/>
                          <a:cs typeface="+mn-cs"/>
                        </a:rPr>
                        <a:t> 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华文楷体" panose="02010600040101010101" pitchFamily="2" charset="-122"/>
                          <a:ea typeface="+mn-ea"/>
                          <a:cs typeface="+mn-cs"/>
                        </a:rPr>
                        <a:t> </a:t>
                      </a:r>
                      <a:endParaRPr lang="en-CN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华文楷体" panose="02010600040101010101" pitchFamily="2" charset="-122"/>
                          <a:ea typeface="+mn-ea"/>
                          <a:cs typeface="+mn-cs"/>
                        </a:rPr>
                        <a:t>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华文楷体" panose="02010600040101010101" pitchFamily="2" charset="-122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华文楷体" panose="02010600040101010101" pitchFamily="2" charset="-122"/>
                          <a:ea typeface="+mn-ea"/>
                          <a:cs typeface="+mn-cs"/>
                        </a:rPr>
                        <a:t> 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华文楷体" panose="02010600040101010101" pitchFamily="2" charset="-122"/>
                          <a:ea typeface="+mn-ea"/>
                          <a:cs typeface="+mn-cs"/>
                        </a:rPr>
                        <a:t> </a:t>
                      </a:r>
                      <a:endParaRPr lang="en-CN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2598850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CN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华文楷体" panose="02010600040101010101" pitchFamily="2" charset="-122"/>
                          <a:ea typeface="+mn-ea"/>
                          <a:cs typeface="+mn-cs"/>
                        </a:rPr>
                        <a:t>开发：</a:t>
                      </a:r>
                      <a:r>
                        <a:rPr kumimoji="0" lang="zh-CN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华文楷体" panose="02010600040101010101" pitchFamily="2" charset="-122"/>
                          <a:ea typeface="+mn-ea"/>
                          <a:cs typeface="+mn-cs"/>
                        </a:rPr>
                        <a:t>函数逻辑复杂</a:t>
                      </a:r>
                      <a:endParaRPr kumimoji="0" lang="en-US" altLang="zh-CN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accent6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华文楷体" panose="02010600040101010101" pitchFamily="2" charset="-122"/>
                        <a:ea typeface="+mn-ea"/>
                        <a:cs typeface="+mn-cs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华文楷体" panose="02010600040101010101" pitchFamily="2" charset="-122"/>
                          <a:ea typeface="+mn-ea"/>
                          <a:cs typeface="+mn-cs"/>
                        </a:rPr>
                        <a:t>生产：</a:t>
                      </a:r>
                      <a:r>
                        <a:rPr kumimoji="0" lang="zh-CN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华文楷体" panose="02010600040101010101" pitchFamily="2" charset="-122"/>
                          <a:ea typeface="+mn-ea"/>
                          <a:cs typeface="+mn-cs"/>
                        </a:rPr>
                        <a:t>难应对大流量</a:t>
                      </a:r>
                      <a:endParaRPr lang="en-CN" sz="140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华文楷体" panose="02010600040101010101" pitchFamily="2" charset="-122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华文楷体" panose="02010600040101010101" pitchFamily="2" charset="-122"/>
                          <a:ea typeface="+mn-ea"/>
                          <a:cs typeface="+mn-cs"/>
                        </a:rPr>
                        <a:t> </a:t>
                      </a:r>
                      <a:endParaRPr lang="en-CN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华文楷体" panose="02010600040101010101" pitchFamily="2" charset="-122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华文楷体" panose="02010600040101010101" pitchFamily="2" charset="-122"/>
                          <a:ea typeface="+mn-ea"/>
                          <a:cs typeface="+mn-cs"/>
                        </a:rPr>
                        <a:t> </a:t>
                      </a:r>
                      <a:endParaRPr kumimoji="0" lang="en-CN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华文楷体" panose="02010600040101010101" pitchFamily="2" charset="-122"/>
                          <a:ea typeface="+mn-ea"/>
                          <a:cs typeface="+mn-cs"/>
                        </a:rPr>
                        <a:t>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华文楷体" panose="02010600040101010101" pitchFamily="2" charset="-122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华文楷体" panose="02010600040101010101" pitchFamily="2" charset="-122"/>
                          <a:ea typeface="+mn-ea"/>
                          <a:cs typeface="+mn-cs"/>
                        </a:rPr>
                        <a:t>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zh-CN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华文楷体" panose="02010600040101010101" pitchFamily="2" charset="-122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华文楷体" panose="02010600040101010101" pitchFamily="2" charset="-122"/>
                          <a:ea typeface="+mn-ea"/>
                          <a:cs typeface="+mn-cs"/>
                        </a:rPr>
                        <a:t>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CN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12985294"/>
                  </a:ext>
                </a:extLst>
              </a:tr>
            </a:tbl>
          </a:graphicData>
        </a:graphic>
      </p:graphicFrame>
      <p:pic>
        <p:nvPicPr>
          <p:cNvPr id="7" name="Picture 8" descr="旧金山的一星米其林初体验-美食频道-手机搜狐">
            <a:extLst>
              <a:ext uri="{FF2B5EF4-FFF2-40B4-BE49-F238E27FC236}">
                <a16:creationId xmlns:a16="http://schemas.microsoft.com/office/drawing/2014/main" id="{4D90183D-44C0-7447-B194-F4B1B70457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5612" y="2890656"/>
            <a:ext cx="1645919" cy="1126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AE772AC-464C-DF46-BE2D-4C448349F5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74822" y="0"/>
            <a:ext cx="2617177" cy="1336431"/>
          </a:xfrm>
          <a:prstGeom prst="rect">
            <a:avLst/>
          </a:prstGeom>
        </p:spPr>
      </p:pic>
      <p:pic>
        <p:nvPicPr>
          <p:cNvPr id="10" name="Picture 2" descr="沙县小吃如何加盟沙县小吃可以随便开吗_全职加盟网国际站">
            <a:extLst>
              <a:ext uri="{FF2B5EF4-FFF2-40B4-BE49-F238E27FC236}">
                <a16:creationId xmlns:a16="http://schemas.microsoft.com/office/drawing/2014/main" id="{15AFBB35-AD02-2E4B-B6A7-E6E61753FA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5845" y="2890656"/>
            <a:ext cx="1743558" cy="1126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763197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FA6CE-BC36-F54A-AB45-2B6FCFBFE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附录</a:t>
            </a:r>
            <a:r>
              <a:rPr lang="en-US" altLang="zh-CN" dirty="0"/>
              <a:t>1</a:t>
            </a:r>
            <a:r>
              <a:rPr lang="zh-CN" altLang="en-US" dirty="0"/>
              <a:t>：</a:t>
            </a:r>
            <a:r>
              <a:rPr lang="en-CN" dirty="0"/>
              <a:t>微服务发展历程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92091B-9D8E-804B-985B-61308F9F1C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449975"/>
            <a:ext cx="1743559" cy="457200"/>
          </a:xfrm>
        </p:spPr>
        <p:txBody>
          <a:bodyPr/>
          <a:lstStyle/>
          <a:p>
            <a:r>
              <a:rPr lang="en-CN" dirty="0"/>
              <a:t>历史进程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FB241BB-273B-5E40-B021-677DC2DEB5D6}"/>
              </a:ext>
            </a:extLst>
          </p:cNvPr>
          <p:cNvSpPr txBox="1">
            <a:spLocks/>
          </p:cNvSpPr>
          <p:nvPr/>
        </p:nvSpPr>
        <p:spPr>
          <a:xfrm>
            <a:off x="2243379" y="1907175"/>
            <a:ext cx="2425486" cy="45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N" dirty="0"/>
              <a:t>一个餐厅的故事</a:t>
            </a:r>
          </a:p>
        </p:txBody>
      </p:sp>
      <p:graphicFrame>
        <p:nvGraphicFramePr>
          <p:cNvPr id="11" name="Table 11">
            <a:extLst>
              <a:ext uri="{FF2B5EF4-FFF2-40B4-BE49-F238E27FC236}">
                <a16:creationId xmlns:a16="http://schemas.microsoft.com/office/drawing/2014/main" id="{DB7055FF-46C1-1F46-A8BE-6B8D7E22F1C7}"/>
              </a:ext>
            </a:extLst>
          </p:cNvPr>
          <p:cNvGraphicFramePr>
            <a:graphicFrameLocks noGrp="1"/>
          </p:cNvGraphicFramePr>
          <p:nvPr/>
        </p:nvGraphicFramePr>
        <p:xfrm>
          <a:off x="856887" y="2369495"/>
          <a:ext cx="11200130" cy="44065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2461">
                  <a:extLst>
                    <a:ext uri="{9D8B030D-6E8A-4147-A177-3AD203B41FA5}">
                      <a16:colId xmlns:a16="http://schemas.microsoft.com/office/drawing/2014/main" val="1307505900"/>
                    </a:ext>
                  </a:extLst>
                </a:gridCol>
                <a:gridCol w="1815738">
                  <a:extLst>
                    <a:ext uri="{9D8B030D-6E8A-4147-A177-3AD203B41FA5}">
                      <a16:colId xmlns:a16="http://schemas.microsoft.com/office/drawing/2014/main" val="483645372"/>
                    </a:ext>
                  </a:extLst>
                </a:gridCol>
                <a:gridCol w="924438">
                  <a:extLst>
                    <a:ext uri="{9D8B030D-6E8A-4147-A177-3AD203B41FA5}">
                      <a16:colId xmlns:a16="http://schemas.microsoft.com/office/drawing/2014/main" val="2827789012"/>
                    </a:ext>
                  </a:extLst>
                </a:gridCol>
                <a:gridCol w="1688133">
                  <a:extLst>
                    <a:ext uri="{9D8B030D-6E8A-4147-A177-3AD203B41FA5}">
                      <a16:colId xmlns:a16="http://schemas.microsoft.com/office/drawing/2014/main" val="102023058"/>
                    </a:ext>
                  </a:extLst>
                </a:gridCol>
                <a:gridCol w="940526">
                  <a:extLst>
                    <a:ext uri="{9D8B030D-6E8A-4147-A177-3AD203B41FA5}">
                      <a16:colId xmlns:a16="http://schemas.microsoft.com/office/drawing/2014/main" val="536731627"/>
                    </a:ext>
                  </a:extLst>
                </a:gridCol>
                <a:gridCol w="2455817">
                  <a:extLst>
                    <a:ext uri="{9D8B030D-6E8A-4147-A177-3AD203B41FA5}">
                      <a16:colId xmlns:a16="http://schemas.microsoft.com/office/drawing/2014/main" val="1695162053"/>
                    </a:ext>
                  </a:extLst>
                </a:gridCol>
                <a:gridCol w="1099751">
                  <a:extLst>
                    <a:ext uri="{9D8B030D-6E8A-4147-A177-3AD203B41FA5}">
                      <a16:colId xmlns:a16="http://schemas.microsoft.com/office/drawing/2014/main" val="2608020280"/>
                    </a:ext>
                  </a:extLst>
                </a:gridCol>
                <a:gridCol w="1813266">
                  <a:extLst>
                    <a:ext uri="{9D8B030D-6E8A-4147-A177-3AD203B41FA5}">
                      <a16:colId xmlns:a16="http://schemas.microsoft.com/office/drawing/2014/main" val="116904845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C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dirty="0"/>
                        <a:t>小餐厅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流量</a:t>
                      </a:r>
                      <a:r>
                        <a:rPr kumimoji="0" lang="zh-CN" alt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增大</a:t>
                      </a:r>
                      <a:endParaRPr kumimoji="0" lang="en-US" altLang="zh-CN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--------------》</a:t>
                      </a:r>
                      <a:endParaRPr kumimoji="0" lang="en-US" altLang="zh-CN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华文楷体" panose="02010600040101010101" pitchFamily="2" charset="-122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N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大餐厅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kumimoji="0" lang="en-US" altLang="zh-CN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华文楷体" panose="02010600040101010101" pitchFamily="2" charset="-122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dirty="0"/>
                        <a:t>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kumimoji="0" lang="en-US" altLang="zh-CN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华文楷体" panose="02010600040101010101" pitchFamily="2" charset="-122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dirty="0"/>
                        <a:t>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5730714"/>
                  </a:ext>
                </a:extLst>
              </a:tr>
              <a:tr h="1160418">
                <a:tc rowSpan="3">
                  <a:txBody>
                    <a:bodyPr/>
                    <a:lstStyle/>
                    <a:p>
                      <a:pPr algn="ctr"/>
                      <a:r>
                        <a:rPr lang="en-CN" dirty="0"/>
                        <a:t>餐厅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N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华文楷体" panose="02010600040101010101" pitchFamily="2" charset="-122"/>
                          <a:ea typeface="+mn-ea"/>
                          <a:cs typeface="+mn-cs"/>
                        </a:rPr>
                        <a:t>分工</a:t>
                      </a:r>
                      <a:endParaRPr kumimoji="0" lang="en-US" altLang="zh-CN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accent6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华文楷体" panose="02010600040101010101" pitchFamily="2" charset="-122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华文楷体" panose="02010600040101010101" pitchFamily="2" charset="-122"/>
                          <a:ea typeface="+mn-ea"/>
                          <a:cs typeface="+mn-cs"/>
                        </a:rPr>
                        <a:t>-----------》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N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华文楷体" panose="02010600040101010101" pitchFamily="2" charset="-122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N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华文楷体" panose="02010600040101010101" pitchFamily="2" charset="-122"/>
                          <a:ea typeface="+mn-ea"/>
                          <a:cs typeface="+mn-cs"/>
                        </a:rPr>
                        <a:t>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华文楷体" panose="02010600040101010101" pitchFamily="2" charset="-122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N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22264779"/>
                  </a:ext>
                </a:extLst>
              </a:tr>
              <a:tr h="129902"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kern="120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只有</a:t>
                      </a:r>
                      <a:r>
                        <a:rPr kumimoji="0" lang="zh-CN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一种</a:t>
                      </a:r>
                      <a:r>
                        <a:rPr lang="zh-CN" altLang="en-US" sz="1400" kern="120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“全能”员工</a:t>
                      </a:r>
                      <a:endParaRPr lang="en-CN" sz="1400" kern="1200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zh-CN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华文楷体" panose="02010600040101010101" pitchFamily="2" charset="-122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华文楷体" panose="02010600040101010101" pitchFamily="2" charset="-122"/>
                          <a:ea typeface="+mn-ea"/>
                          <a:cs typeface="+mn-cs"/>
                        </a:rPr>
                        <a:t>多工种</a:t>
                      </a:r>
                      <a:endParaRPr kumimoji="0" lang="en-CN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accent6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zh-CN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华文楷体" panose="02010600040101010101" pitchFamily="2" charset="-122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华文楷体" panose="02010600040101010101" pitchFamily="2" charset="-122"/>
                          <a:ea typeface="+mn-ea"/>
                          <a:cs typeface="+mn-cs"/>
                        </a:rPr>
                        <a:t> </a:t>
                      </a:r>
                      <a:endParaRPr lang="en-CN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zh-CN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华文楷体" panose="02010600040101010101" pitchFamily="2" charset="-122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华文楷体" panose="02010600040101010101" pitchFamily="2" charset="-122"/>
                          <a:ea typeface="+mn-ea"/>
                          <a:cs typeface="+mn-cs"/>
                        </a:rPr>
                        <a:t> </a:t>
                      </a:r>
                      <a:endParaRPr lang="en-CN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006968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C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华文楷体" panose="02010600040101010101" pitchFamily="2" charset="-122"/>
                          <a:ea typeface="+mn-ea"/>
                          <a:cs typeface="+mn-cs"/>
                        </a:rPr>
                        <a:t>对员工素质要求太高</a:t>
                      </a:r>
                      <a:endParaRPr kumimoji="0" lang="en-US" altLang="zh-CN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华文楷体" panose="02010600040101010101" pitchFamily="2" charset="-122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华文楷体" panose="02010600040101010101" pitchFamily="2" charset="-122"/>
                          <a:ea typeface="+mn-ea"/>
                          <a:cs typeface="+mn-cs"/>
                        </a:rPr>
                        <a:t>以工作为单位划分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zh-CN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华文楷体" panose="02010600040101010101" pitchFamily="2" charset="-122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华文楷体" panose="02010600040101010101" pitchFamily="2" charset="-122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华文楷体" panose="02010600040101010101" pitchFamily="2" charset="-122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华文楷体" panose="02010600040101010101" pitchFamily="2" charset="-122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华文楷体" panose="02010600040101010101" pitchFamily="2" charset="-122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华文楷体" panose="02010600040101010101" pitchFamily="2" charset="-122"/>
                          <a:ea typeface="+mn-ea"/>
                          <a:cs typeface="+mn-cs"/>
                        </a:rPr>
                        <a:t> </a:t>
                      </a:r>
                      <a:endParaRPr lang="en-CN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48668740"/>
                  </a:ext>
                </a:extLst>
              </a:tr>
              <a:tr h="731520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代码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只有一个主函数</a:t>
                      </a:r>
                      <a:endParaRPr lang="en-CN" sz="1800" kern="1200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华文楷体" panose="02010600040101010101" pitchFamily="2" charset="-122"/>
                          <a:ea typeface="+mn-ea"/>
                          <a:cs typeface="+mn-cs"/>
                        </a:rPr>
                        <a:t>模块化</a:t>
                      </a:r>
                      <a:endParaRPr kumimoji="0" lang="en-US" altLang="zh-CN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accent6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华文楷体" panose="02010600040101010101" pitchFamily="2" charset="-122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华文楷体" panose="02010600040101010101" pitchFamily="2" charset="-122"/>
                          <a:ea typeface="+mn-ea"/>
                          <a:cs typeface="+mn-cs"/>
                        </a:rPr>
                        <a:t>-----------》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华文楷体" panose="02010600040101010101" pitchFamily="2" charset="-122"/>
                          <a:ea typeface="+mn-ea"/>
                          <a:cs typeface="+mn-cs"/>
                        </a:rPr>
                        <a:t>组件化</a:t>
                      </a:r>
                      <a:endParaRPr kumimoji="0" lang="en-CN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accent6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华文楷体" panose="02010600040101010101" pitchFamily="2" charset="-122"/>
                          <a:ea typeface="+mn-ea"/>
                          <a:cs typeface="+mn-cs"/>
                        </a:rPr>
                        <a:t>多函数</a:t>
                      </a:r>
                      <a:r>
                        <a:rPr kumimoji="0" lang="en-US" altLang="zh-CN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华文楷体" panose="02010600040101010101" pitchFamily="2" charset="-122"/>
                          <a:ea typeface="+mn-ea"/>
                          <a:cs typeface="+mn-cs"/>
                        </a:rPr>
                        <a:t>/</a:t>
                      </a:r>
                      <a:r>
                        <a:rPr kumimoji="0" lang="zh-CN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华文楷体" panose="02010600040101010101" pitchFamily="2" charset="-122"/>
                          <a:ea typeface="+mn-ea"/>
                          <a:cs typeface="+mn-cs"/>
                        </a:rPr>
                        <a:t>类</a:t>
                      </a:r>
                      <a:r>
                        <a:rPr kumimoji="0" lang="en-US" altLang="zh-CN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华文楷体" panose="02010600040101010101" pitchFamily="2" charset="-122"/>
                          <a:ea typeface="+mn-ea"/>
                          <a:cs typeface="+mn-cs"/>
                        </a:rPr>
                        <a:t>/</a:t>
                      </a:r>
                      <a:r>
                        <a:rPr kumimoji="0" lang="zh-CN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华文楷体" panose="02010600040101010101" pitchFamily="2" charset="-122"/>
                          <a:ea typeface="+mn-ea"/>
                          <a:cs typeface="+mn-cs"/>
                        </a:rPr>
                        <a:t>文件</a:t>
                      </a:r>
                      <a:endParaRPr kumimoji="0" lang="en-US" altLang="zh-CN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accent6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华文楷体" panose="02010600040101010101" pitchFamily="2" charset="-122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华文楷体" panose="02010600040101010101" pitchFamily="2" charset="-122"/>
                          <a:ea typeface="+mn-ea"/>
                          <a:cs typeface="+mn-cs"/>
                        </a:rPr>
                        <a:t>（逻辑层面的划分）</a:t>
                      </a:r>
                      <a:endParaRPr kumimoji="0" lang="en-CN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accent6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华文楷体" panose="02010600040101010101" pitchFamily="2" charset="-122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华文楷体" panose="02010600040101010101" pitchFamily="2" charset="-122"/>
                          <a:ea typeface="+mn-ea"/>
                          <a:cs typeface="+mn-cs"/>
                        </a:rPr>
                        <a:t> 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华文楷体" panose="02010600040101010101" pitchFamily="2" charset="-122"/>
                          <a:ea typeface="+mn-ea"/>
                          <a:cs typeface="+mn-cs"/>
                        </a:rPr>
                        <a:t> 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华文楷体" panose="02010600040101010101" pitchFamily="2" charset="-122"/>
                        <a:ea typeface="+mn-ea"/>
                        <a:cs typeface="+mn-cs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华文楷体" panose="02010600040101010101" pitchFamily="2" charset="-122"/>
                          <a:ea typeface="+mn-ea"/>
                          <a:cs typeface="+mn-cs"/>
                        </a:rPr>
                        <a:t> 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华文楷体" panose="02010600040101010101" pitchFamily="2" charset="-122"/>
                          <a:ea typeface="+mn-ea"/>
                          <a:cs typeface="+mn-cs"/>
                        </a:rPr>
                        <a:t> </a:t>
                      </a:r>
                      <a:endParaRPr lang="en-CN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华文楷体" panose="02010600040101010101" pitchFamily="2" charset="-122"/>
                          <a:ea typeface="+mn-ea"/>
                          <a:cs typeface="+mn-cs"/>
                        </a:rPr>
                        <a:t>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华文楷体" panose="02010600040101010101" pitchFamily="2" charset="-122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华文楷体" panose="02010600040101010101" pitchFamily="2" charset="-122"/>
                          <a:ea typeface="+mn-ea"/>
                          <a:cs typeface="+mn-cs"/>
                        </a:rPr>
                        <a:t> 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华文楷体" panose="02010600040101010101" pitchFamily="2" charset="-122"/>
                          <a:ea typeface="+mn-ea"/>
                          <a:cs typeface="+mn-cs"/>
                        </a:rPr>
                        <a:t> </a:t>
                      </a:r>
                      <a:endParaRPr lang="en-CN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2598850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CN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华文楷体" panose="02010600040101010101" pitchFamily="2" charset="-122"/>
                          <a:ea typeface="+mn-ea"/>
                          <a:cs typeface="+mn-cs"/>
                        </a:rPr>
                        <a:t>开发：</a:t>
                      </a:r>
                      <a:r>
                        <a:rPr kumimoji="0" lang="zh-CN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华文楷体" panose="02010600040101010101" pitchFamily="2" charset="-122"/>
                          <a:ea typeface="+mn-ea"/>
                          <a:cs typeface="+mn-cs"/>
                        </a:rPr>
                        <a:t>函数逻辑复杂</a:t>
                      </a:r>
                      <a:endParaRPr kumimoji="0" lang="en-US" altLang="zh-CN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华文楷体" panose="02010600040101010101" pitchFamily="2" charset="-122"/>
                        <a:ea typeface="+mn-ea"/>
                        <a:cs typeface="+mn-cs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华文楷体" panose="02010600040101010101" pitchFamily="2" charset="-122"/>
                          <a:ea typeface="+mn-ea"/>
                          <a:cs typeface="+mn-cs"/>
                        </a:rPr>
                        <a:t>生产：</a:t>
                      </a:r>
                      <a:r>
                        <a:rPr kumimoji="0" lang="zh-CN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华文楷体" panose="02010600040101010101" pitchFamily="2" charset="-122"/>
                          <a:ea typeface="+mn-ea"/>
                          <a:cs typeface="+mn-cs"/>
                        </a:rPr>
                        <a:t>难应对大流量</a:t>
                      </a:r>
                      <a:endParaRPr lang="en-CN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华文楷体" panose="02010600040101010101" pitchFamily="2" charset="-122"/>
                          <a:ea typeface="+mn-ea"/>
                          <a:cs typeface="+mn-cs"/>
                        </a:rPr>
                        <a:t>按功能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华文楷体" panose="02010600040101010101" pitchFamily="2" charset="-122"/>
                          <a:ea typeface="+mn-ea"/>
                          <a:cs typeface="+mn-cs"/>
                        </a:rPr>
                        <a:t>划分成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华文楷体" panose="02010600040101010101" pitchFamily="2" charset="-122"/>
                          <a:ea typeface="+mn-ea"/>
                          <a:cs typeface="+mn-cs"/>
                        </a:rPr>
                        <a:t>多个部分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华文楷体" panose="02010600040101010101" pitchFamily="2" charset="-122"/>
                          <a:ea typeface="+mn-ea"/>
                          <a:cs typeface="+mn-cs"/>
                        </a:rPr>
                        <a:t> </a:t>
                      </a:r>
                      <a:endParaRPr lang="en-CN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华文楷体" panose="02010600040101010101" pitchFamily="2" charset="-122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华文楷体" panose="02010600040101010101" pitchFamily="2" charset="-122"/>
                          <a:ea typeface="+mn-ea"/>
                          <a:cs typeface="+mn-cs"/>
                        </a:rPr>
                        <a:t> </a:t>
                      </a:r>
                      <a:endParaRPr kumimoji="0" lang="en-CN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华文楷体" panose="02010600040101010101" pitchFamily="2" charset="-122"/>
                          <a:ea typeface="+mn-ea"/>
                          <a:cs typeface="+mn-cs"/>
                        </a:rPr>
                        <a:t>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华文楷体" panose="02010600040101010101" pitchFamily="2" charset="-122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华文楷体" panose="02010600040101010101" pitchFamily="2" charset="-122"/>
                          <a:ea typeface="+mn-ea"/>
                          <a:cs typeface="+mn-cs"/>
                        </a:rPr>
                        <a:t>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zh-CN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华文楷体" panose="02010600040101010101" pitchFamily="2" charset="-122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华文楷体" panose="02010600040101010101" pitchFamily="2" charset="-122"/>
                          <a:ea typeface="+mn-ea"/>
                          <a:cs typeface="+mn-cs"/>
                        </a:rPr>
                        <a:t>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CN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12985294"/>
                  </a:ext>
                </a:extLst>
              </a:tr>
            </a:tbl>
          </a:graphicData>
        </a:graphic>
      </p:graphicFrame>
      <p:pic>
        <p:nvPicPr>
          <p:cNvPr id="7" name="Picture 8" descr="旧金山的一星米其林初体验-美食频道-手机搜狐">
            <a:extLst>
              <a:ext uri="{FF2B5EF4-FFF2-40B4-BE49-F238E27FC236}">
                <a16:creationId xmlns:a16="http://schemas.microsoft.com/office/drawing/2014/main" id="{8228B681-43D7-484F-B4CD-1A1E00D774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5612" y="2890656"/>
            <a:ext cx="1645919" cy="1126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A260E92-C2A8-D14C-96C0-C9276F5736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74822" y="0"/>
            <a:ext cx="2617177" cy="1336431"/>
          </a:xfrm>
          <a:prstGeom prst="rect">
            <a:avLst/>
          </a:prstGeom>
        </p:spPr>
      </p:pic>
      <p:pic>
        <p:nvPicPr>
          <p:cNvPr id="10" name="Picture 2" descr="沙县小吃如何加盟沙县小吃可以随便开吗_全职加盟网国际站">
            <a:extLst>
              <a:ext uri="{FF2B5EF4-FFF2-40B4-BE49-F238E27FC236}">
                <a16:creationId xmlns:a16="http://schemas.microsoft.com/office/drawing/2014/main" id="{D1C44F5D-E72D-3947-82C6-60B1828EB7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5845" y="2890656"/>
            <a:ext cx="1743558" cy="1126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820212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FA6CE-BC36-F54A-AB45-2B6FCFBFE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附录</a:t>
            </a:r>
            <a:r>
              <a:rPr lang="en-US" altLang="zh-CN" dirty="0"/>
              <a:t>1</a:t>
            </a:r>
            <a:r>
              <a:rPr lang="zh-CN" altLang="en-US" dirty="0"/>
              <a:t>：</a:t>
            </a:r>
            <a:r>
              <a:rPr lang="en-CN" dirty="0"/>
              <a:t>微服务发展历程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92091B-9D8E-804B-985B-61308F9F1C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449975"/>
            <a:ext cx="1743559" cy="457200"/>
          </a:xfrm>
        </p:spPr>
        <p:txBody>
          <a:bodyPr/>
          <a:lstStyle/>
          <a:p>
            <a:r>
              <a:rPr lang="en-CN" dirty="0"/>
              <a:t>历史进程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FB241BB-273B-5E40-B021-677DC2DEB5D6}"/>
              </a:ext>
            </a:extLst>
          </p:cNvPr>
          <p:cNvSpPr txBox="1">
            <a:spLocks/>
          </p:cNvSpPr>
          <p:nvPr/>
        </p:nvSpPr>
        <p:spPr>
          <a:xfrm>
            <a:off x="2243379" y="1907175"/>
            <a:ext cx="2425486" cy="45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N" dirty="0"/>
              <a:t>一个餐厅的故事</a:t>
            </a:r>
          </a:p>
        </p:txBody>
      </p:sp>
      <p:graphicFrame>
        <p:nvGraphicFramePr>
          <p:cNvPr id="11" name="Table 11">
            <a:extLst>
              <a:ext uri="{FF2B5EF4-FFF2-40B4-BE49-F238E27FC236}">
                <a16:creationId xmlns:a16="http://schemas.microsoft.com/office/drawing/2014/main" id="{DB7055FF-46C1-1F46-A8BE-6B8D7E22F1C7}"/>
              </a:ext>
            </a:extLst>
          </p:cNvPr>
          <p:cNvGraphicFramePr>
            <a:graphicFrameLocks noGrp="1"/>
          </p:cNvGraphicFramePr>
          <p:nvPr/>
        </p:nvGraphicFramePr>
        <p:xfrm>
          <a:off x="856887" y="2369495"/>
          <a:ext cx="11200130" cy="44065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2461">
                  <a:extLst>
                    <a:ext uri="{9D8B030D-6E8A-4147-A177-3AD203B41FA5}">
                      <a16:colId xmlns:a16="http://schemas.microsoft.com/office/drawing/2014/main" val="1307505900"/>
                    </a:ext>
                  </a:extLst>
                </a:gridCol>
                <a:gridCol w="1815738">
                  <a:extLst>
                    <a:ext uri="{9D8B030D-6E8A-4147-A177-3AD203B41FA5}">
                      <a16:colId xmlns:a16="http://schemas.microsoft.com/office/drawing/2014/main" val="483645372"/>
                    </a:ext>
                  </a:extLst>
                </a:gridCol>
                <a:gridCol w="924438">
                  <a:extLst>
                    <a:ext uri="{9D8B030D-6E8A-4147-A177-3AD203B41FA5}">
                      <a16:colId xmlns:a16="http://schemas.microsoft.com/office/drawing/2014/main" val="2827789012"/>
                    </a:ext>
                  </a:extLst>
                </a:gridCol>
                <a:gridCol w="1688133">
                  <a:extLst>
                    <a:ext uri="{9D8B030D-6E8A-4147-A177-3AD203B41FA5}">
                      <a16:colId xmlns:a16="http://schemas.microsoft.com/office/drawing/2014/main" val="102023058"/>
                    </a:ext>
                  </a:extLst>
                </a:gridCol>
                <a:gridCol w="940526">
                  <a:extLst>
                    <a:ext uri="{9D8B030D-6E8A-4147-A177-3AD203B41FA5}">
                      <a16:colId xmlns:a16="http://schemas.microsoft.com/office/drawing/2014/main" val="536731627"/>
                    </a:ext>
                  </a:extLst>
                </a:gridCol>
                <a:gridCol w="2455817">
                  <a:extLst>
                    <a:ext uri="{9D8B030D-6E8A-4147-A177-3AD203B41FA5}">
                      <a16:colId xmlns:a16="http://schemas.microsoft.com/office/drawing/2014/main" val="1695162053"/>
                    </a:ext>
                  </a:extLst>
                </a:gridCol>
                <a:gridCol w="1099751">
                  <a:extLst>
                    <a:ext uri="{9D8B030D-6E8A-4147-A177-3AD203B41FA5}">
                      <a16:colId xmlns:a16="http://schemas.microsoft.com/office/drawing/2014/main" val="2608020280"/>
                    </a:ext>
                  </a:extLst>
                </a:gridCol>
                <a:gridCol w="1813266">
                  <a:extLst>
                    <a:ext uri="{9D8B030D-6E8A-4147-A177-3AD203B41FA5}">
                      <a16:colId xmlns:a16="http://schemas.microsoft.com/office/drawing/2014/main" val="116904845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C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dirty="0"/>
                        <a:t>小餐厅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流量</a:t>
                      </a:r>
                      <a:r>
                        <a:rPr kumimoji="0" lang="zh-CN" alt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增大</a:t>
                      </a:r>
                      <a:endParaRPr kumimoji="0" lang="en-US" altLang="zh-CN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--------------》</a:t>
                      </a:r>
                      <a:endParaRPr kumimoji="0" lang="en-US" altLang="zh-CN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华文楷体" panose="02010600040101010101" pitchFamily="2" charset="-122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N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大餐厅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6">
                              <a:lumMod val="20000"/>
                              <a:lumOff val="8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功能增加</a:t>
                      </a:r>
                      <a:endParaRPr kumimoji="0" lang="en-US" altLang="zh-CN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6">
                              <a:lumMod val="20000"/>
                              <a:lumOff val="8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--------------》</a:t>
                      </a:r>
                      <a:endParaRPr kumimoji="0" lang="en-US" altLang="zh-CN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  <a:effectLst/>
                        <a:uLnTx/>
                        <a:uFillTx/>
                        <a:latin typeface="华文楷体" panose="02010600040101010101" pitchFamily="2" charset="-122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N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6">
                              <a:lumMod val="20000"/>
                              <a:lumOff val="8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多功能综合市场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kumimoji="0" lang="en-US" altLang="zh-CN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华文楷体" panose="02010600040101010101" pitchFamily="2" charset="-122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dirty="0"/>
                        <a:t>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5730714"/>
                  </a:ext>
                </a:extLst>
              </a:tr>
              <a:tr h="1160418">
                <a:tc rowSpan="3">
                  <a:txBody>
                    <a:bodyPr/>
                    <a:lstStyle/>
                    <a:p>
                      <a:pPr algn="ctr"/>
                      <a:r>
                        <a:rPr lang="en-CN" dirty="0"/>
                        <a:t>餐厅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N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华文楷体" panose="02010600040101010101" pitchFamily="2" charset="-122"/>
                          <a:ea typeface="+mn-ea"/>
                          <a:cs typeface="+mn-cs"/>
                        </a:rPr>
                        <a:t>分工</a:t>
                      </a:r>
                      <a:endParaRPr kumimoji="0" lang="en-US" altLang="zh-CN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华文楷体" panose="02010600040101010101" pitchFamily="2" charset="-122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华文楷体" panose="02010600040101010101" pitchFamily="2" charset="-122"/>
                          <a:ea typeface="+mn-ea"/>
                          <a:cs typeface="+mn-cs"/>
                        </a:rPr>
                        <a:t>-----------》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N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华文楷体" panose="02010600040101010101" pitchFamily="2" charset="-122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N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华文楷体" panose="02010600040101010101" pitchFamily="2" charset="-122"/>
                          <a:ea typeface="+mn-ea"/>
                          <a:cs typeface="+mn-cs"/>
                        </a:rPr>
                        <a:t>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华文楷体" panose="02010600040101010101" pitchFamily="2" charset="-122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N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22264779"/>
                  </a:ext>
                </a:extLst>
              </a:tr>
              <a:tr h="129902"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kern="120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只有</a:t>
                      </a:r>
                      <a:r>
                        <a:rPr kumimoji="0" lang="zh-CN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一种</a:t>
                      </a:r>
                      <a:r>
                        <a:rPr lang="zh-CN" altLang="en-US" sz="1400" kern="120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“全能”员工</a:t>
                      </a:r>
                      <a:endParaRPr lang="en-CN" sz="1400" kern="1200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zh-CN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华文楷体" panose="02010600040101010101" pitchFamily="2" charset="-122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华文楷体" panose="02010600040101010101" pitchFamily="2" charset="-122"/>
                          <a:ea typeface="+mn-ea"/>
                          <a:cs typeface="+mn-cs"/>
                        </a:rPr>
                        <a:t>多工种</a:t>
                      </a:r>
                      <a:endParaRPr kumimoji="0" lang="en-CN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zh-CN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华文楷体" panose="02010600040101010101" pitchFamily="2" charset="-122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华文楷体" panose="02010600040101010101" pitchFamily="2" charset="-122"/>
                          <a:ea typeface="+mn-ea"/>
                          <a:cs typeface="+mn-cs"/>
                        </a:rPr>
                        <a:t> </a:t>
                      </a:r>
                      <a:endParaRPr lang="en-CN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zh-CN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华文楷体" panose="02010600040101010101" pitchFamily="2" charset="-122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华文楷体" panose="02010600040101010101" pitchFamily="2" charset="-122"/>
                          <a:ea typeface="+mn-ea"/>
                          <a:cs typeface="+mn-cs"/>
                        </a:rPr>
                        <a:t> </a:t>
                      </a:r>
                      <a:endParaRPr lang="en-CN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006968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C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华文楷体" panose="02010600040101010101" pitchFamily="2" charset="-122"/>
                          <a:ea typeface="+mn-ea"/>
                          <a:cs typeface="+mn-cs"/>
                        </a:rPr>
                        <a:t>对员工素质要求太高</a:t>
                      </a:r>
                      <a:endParaRPr kumimoji="0" lang="en-US" altLang="zh-CN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华文楷体" panose="02010600040101010101" pitchFamily="2" charset="-122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华文楷体" panose="02010600040101010101" pitchFamily="2" charset="-122"/>
                          <a:ea typeface="+mn-ea"/>
                          <a:cs typeface="+mn-cs"/>
                        </a:rPr>
                        <a:t>以工作为单位划分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华文楷体" panose="02010600040101010101" pitchFamily="2" charset="-122"/>
                          <a:ea typeface="+mn-ea"/>
                          <a:cs typeface="+mn-cs"/>
                        </a:rPr>
                        <a:t>员工间直接交流，关系复杂混乱</a:t>
                      </a:r>
                      <a:r>
                        <a:rPr kumimoji="0" lang="en-US" altLang="zh-CN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华文楷体" panose="02010600040101010101" pitchFamily="2" charset="-122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华文楷体" panose="02010600040101010101" pitchFamily="2" charset="-122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华文楷体" panose="02010600040101010101" pitchFamily="2" charset="-122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华文楷体" panose="02010600040101010101" pitchFamily="2" charset="-122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华文楷体" panose="02010600040101010101" pitchFamily="2" charset="-122"/>
                          <a:ea typeface="+mn-ea"/>
                          <a:cs typeface="+mn-cs"/>
                        </a:rPr>
                        <a:t> </a:t>
                      </a:r>
                      <a:endParaRPr lang="en-CN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48668740"/>
                  </a:ext>
                </a:extLst>
              </a:tr>
              <a:tr h="731520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代码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只有一个主函数</a:t>
                      </a:r>
                      <a:endParaRPr lang="en-CN" sz="1800" kern="1200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华文楷体" panose="02010600040101010101" pitchFamily="2" charset="-122"/>
                          <a:ea typeface="+mn-ea"/>
                          <a:cs typeface="+mn-cs"/>
                        </a:rPr>
                        <a:t>模块化</a:t>
                      </a:r>
                      <a:endParaRPr kumimoji="0" lang="en-US" altLang="zh-CN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华文楷体" panose="02010600040101010101" pitchFamily="2" charset="-122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华文楷体" panose="02010600040101010101" pitchFamily="2" charset="-122"/>
                          <a:ea typeface="+mn-ea"/>
                          <a:cs typeface="+mn-cs"/>
                        </a:rPr>
                        <a:t>-----------》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华文楷体" panose="02010600040101010101" pitchFamily="2" charset="-122"/>
                          <a:ea typeface="+mn-ea"/>
                          <a:cs typeface="+mn-cs"/>
                        </a:rPr>
                        <a:t>组件化</a:t>
                      </a:r>
                      <a:endParaRPr kumimoji="0" lang="en-CN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华文楷体" panose="02010600040101010101" pitchFamily="2" charset="-122"/>
                          <a:ea typeface="+mn-ea"/>
                          <a:cs typeface="+mn-cs"/>
                        </a:rPr>
                        <a:t>多函数</a:t>
                      </a:r>
                      <a:r>
                        <a:rPr kumimoji="0" lang="en-US" altLang="zh-CN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华文楷体" panose="02010600040101010101" pitchFamily="2" charset="-122"/>
                          <a:ea typeface="+mn-ea"/>
                          <a:cs typeface="+mn-cs"/>
                        </a:rPr>
                        <a:t>/</a:t>
                      </a:r>
                      <a:r>
                        <a:rPr kumimoji="0" lang="zh-CN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华文楷体" panose="02010600040101010101" pitchFamily="2" charset="-122"/>
                          <a:ea typeface="+mn-ea"/>
                          <a:cs typeface="+mn-cs"/>
                        </a:rPr>
                        <a:t>类</a:t>
                      </a:r>
                      <a:r>
                        <a:rPr kumimoji="0" lang="en-US" altLang="zh-CN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华文楷体" panose="02010600040101010101" pitchFamily="2" charset="-122"/>
                          <a:ea typeface="+mn-ea"/>
                          <a:cs typeface="+mn-cs"/>
                        </a:rPr>
                        <a:t>/</a:t>
                      </a:r>
                      <a:r>
                        <a:rPr kumimoji="0" lang="zh-CN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华文楷体" panose="02010600040101010101" pitchFamily="2" charset="-122"/>
                          <a:ea typeface="+mn-ea"/>
                          <a:cs typeface="+mn-cs"/>
                        </a:rPr>
                        <a:t>文件</a:t>
                      </a:r>
                      <a:endParaRPr kumimoji="0" lang="en-US" altLang="zh-CN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华文楷体" panose="02010600040101010101" pitchFamily="2" charset="-122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华文楷体" panose="02010600040101010101" pitchFamily="2" charset="-122"/>
                          <a:ea typeface="+mn-ea"/>
                          <a:cs typeface="+mn-cs"/>
                        </a:rPr>
                        <a:t>（逻辑层面的划分）</a:t>
                      </a:r>
                      <a:endParaRPr kumimoji="0" lang="en-CN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华文楷体" panose="02010600040101010101" pitchFamily="2" charset="-122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华文楷体" panose="02010600040101010101" pitchFamily="2" charset="-122"/>
                          <a:ea typeface="+mn-ea"/>
                          <a:cs typeface="+mn-cs"/>
                        </a:rPr>
                        <a:t> 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华文楷体" panose="02010600040101010101" pitchFamily="2" charset="-122"/>
                          <a:ea typeface="+mn-ea"/>
                          <a:cs typeface="+mn-cs"/>
                        </a:rPr>
                        <a:t> 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华文楷体" panose="02010600040101010101" pitchFamily="2" charset="-122"/>
                        <a:ea typeface="+mn-ea"/>
                        <a:cs typeface="+mn-cs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华文楷体" panose="02010600040101010101" pitchFamily="2" charset="-122"/>
                          <a:ea typeface="+mn-ea"/>
                          <a:cs typeface="+mn-cs"/>
                        </a:rPr>
                        <a:t> 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华文楷体" panose="02010600040101010101" pitchFamily="2" charset="-122"/>
                          <a:ea typeface="+mn-ea"/>
                          <a:cs typeface="+mn-cs"/>
                        </a:rPr>
                        <a:t> </a:t>
                      </a:r>
                      <a:endParaRPr lang="en-CN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华文楷体" panose="02010600040101010101" pitchFamily="2" charset="-122"/>
                          <a:ea typeface="+mn-ea"/>
                          <a:cs typeface="+mn-cs"/>
                        </a:rPr>
                        <a:t>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华文楷体" panose="02010600040101010101" pitchFamily="2" charset="-122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华文楷体" panose="02010600040101010101" pitchFamily="2" charset="-122"/>
                          <a:ea typeface="+mn-ea"/>
                          <a:cs typeface="+mn-cs"/>
                        </a:rPr>
                        <a:t> 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华文楷体" panose="02010600040101010101" pitchFamily="2" charset="-122"/>
                          <a:ea typeface="+mn-ea"/>
                          <a:cs typeface="+mn-cs"/>
                        </a:rPr>
                        <a:t> </a:t>
                      </a:r>
                      <a:endParaRPr lang="en-CN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2598850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CN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华文楷体" panose="02010600040101010101" pitchFamily="2" charset="-122"/>
                          <a:ea typeface="+mn-ea"/>
                          <a:cs typeface="+mn-cs"/>
                        </a:rPr>
                        <a:t>开发：</a:t>
                      </a:r>
                      <a:r>
                        <a:rPr kumimoji="0" lang="zh-CN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华文楷体" panose="02010600040101010101" pitchFamily="2" charset="-122"/>
                          <a:ea typeface="+mn-ea"/>
                          <a:cs typeface="+mn-cs"/>
                        </a:rPr>
                        <a:t>函数逻辑复杂</a:t>
                      </a:r>
                      <a:endParaRPr kumimoji="0" lang="en-US" altLang="zh-CN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华文楷体" panose="02010600040101010101" pitchFamily="2" charset="-122"/>
                        <a:ea typeface="+mn-ea"/>
                        <a:cs typeface="+mn-cs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华文楷体" panose="02010600040101010101" pitchFamily="2" charset="-122"/>
                          <a:ea typeface="+mn-ea"/>
                          <a:cs typeface="+mn-cs"/>
                        </a:rPr>
                        <a:t>生产：</a:t>
                      </a:r>
                      <a:r>
                        <a:rPr kumimoji="0" lang="zh-CN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华文楷体" panose="02010600040101010101" pitchFamily="2" charset="-122"/>
                          <a:ea typeface="+mn-ea"/>
                          <a:cs typeface="+mn-cs"/>
                        </a:rPr>
                        <a:t>难应对大流量</a:t>
                      </a:r>
                      <a:endParaRPr lang="en-CN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华文楷体" panose="02010600040101010101" pitchFamily="2" charset="-122"/>
                          <a:ea typeface="+mn-ea"/>
                          <a:cs typeface="+mn-cs"/>
                        </a:rPr>
                        <a:t>按功能</a:t>
                      </a:r>
                      <a:endParaRPr kumimoji="0" lang="en-US" altLang="zh-CN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华文楷体" panose="02010600040101010101" pitchFamily="2" charset="-122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华文楷体" panose="02010600040101010101" pitchFamily="2" charset="-122"/>
                          <a:ea typeface="+mn-ea"/>
                          <a:cs typeface="+mn-cs"/>
                        </a:rPr>
                        <a:t>划分成</a:t>
                      </a:r>
                      <a:endParaRPr kumimoji="0" lang="en-US" altLang="zh-CN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华文楷体" panose="02010600040101010101" pitchFamily="2" charset="-122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华文楷体" panose="02010600040101010101" pitchFamily="2" charset="-122"/>
                          <a:ea typeface="+mn-ea"/>
                          <a:cs typeface="+mn-cs"/>
                        </a:rPr>
                        <a:t>多个部分</a:t>
                      </a:r>
                      <a:endParaRPr kumimoji="0" lang="en-US" altLang="zh-CN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华文楷体" panose="02010600040101010101" pitchFamily="2" charset="-122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华文楷体" panose="02010600040101010101" pitchFamily="2" charset="-122"/>
                          <a:ea typeface="+mn-ea"/>
                          <a:cs typeface="+mn-cs"/>
                        </a:rPr>
                        <a:t>开发：</a:t>
                      </a:r>
                      <a:r>
                        <a:rPr kumimoji="0" lang="zh-CN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华文楷体" panose="02010600040101010101" pitchFamily="2" charset="-122"/>
                          <a:ea typeface="+mn-ea"/>
                          <a:cs typeface="+mn-cs"/>
                        </a:rPr>
                        <a:t>功能多耦合高</a:t>
                      </a:r>
                      <a:endParaRPr kumimoji="0" lang="en-US" altLang="zh-CN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accent6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华文楷体" panose="02010600040101010101" pitchFamily="2" charset="-122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华文楷体" panose="02010600040101010101" pitchFamily="2" charset="-122"/>
                          <a:ea typeface="+mn-ea"/>
                          <a:cs typeface="+mn-cs"/>
                        </a:rPr>
                        <a:t>生产：</a:t>
                      </a:r>
                      <a:r>
                        <a:rPr kumimoji="0" lang="zh-CN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华文楷体" panose="02010600040101010101" pitchFamily="2" charset="-122"/>
                          <a:ea typeface="+mn-ea"/>
                          <a:cs typeface="+mn-cs"/>
                        </a:rPr>
                        <a:t>难应对大流量</a:t>
                      </a:r>
                      <a:endParaRPr kumimoji="0" lang="en-CN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accent6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华文楷体" panose="02010600040101010101" pitchFamily="2" charset="-122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华文楷体" panose="02010600040101010101" pitchFamily="2" charset="-122"/>
                          <a:ea typeface="+mn-ea"/>
                          <a:cs typeface="+mn-cs"/>
                        </a:rPr>
                        <a:t> </a:t>
                      </a:r>
                      <a:endParaRPr kumimoji="0" lang="en-CN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华文楷体" panose="02010600040101010101" pitchFamily="2" charset="-122"/>
                          <a:ea typeface="+mn-ea"/>
                          <a:cs typeface="+mn-cs"/>
                        </a:rPr>
                        <a:t>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华文楷体" panose="02010600040101010101" pitchFamily="2" charset="-122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华文楷体" panose="02010600040101010101" pitchFamily="2" charset="-122"/>
                          <a:ea typeface="+mn-ea"/>
                          <a:cs typeface="+mn-cs"/>
                        </a:rPr>
                        <a:t>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zh-CN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华文楷体" panose="02010600040101010101" pitchFamily="2" charset="-122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华文楷体" panose="02010600040101010101" pitchFamily="2" charset="-122"/>
                          <a:ea typeface="+mn-ea"/>
                          <a:cs typeface="+mn-cs"/>
                        </a:rPr>
                        <a:t>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CN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12985294"/>
                  </a:ext>
                </a:extLst>
              </a:tr>
            </a:tbl>
          </a:graphicData>
        </a:graphic>
      </p:graphicFrame>
      <p:pic>
        <p:nvPicPr>
          <p:cNvPr id="7" name="Picture 8" descr="旧金山的一星米其林初体验-美食频道-手机搜狐">
            <a:extLst>
              <a:ext uri="{FF2B5EF4-FFF2-40B4-BE49-F238E27FC236}">
                <a16:creationId xmlns:a16="http://schemas.microsoft.com/office/drawing/2014/main" id="{8228B681-43D7-484F-B4CD-1A1E00D774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5612" y="2890656"/>
            <a:ext cx="1645919" cy="1126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2" descr="盒马鲜生云南首店进驻昆明大悦城全国门店将超100家">
            <a:extLst>
              <a:ext uri="{FF2B5EF4-FFF2-40B4-BE49-F238E27FC236}">
                <a16:creationId xmlns:a16="http://schemas.microsoft.com/office/drawing/2014/main" id="{E6ED9247-EAD5-5B44-BC57-CC0A798EBC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3858" y="2903719"/>
            <a:ext cx="2437079" cy="1113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EFAF56C-54E1-B54C-81A4-1C5D47A487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74822" y="0"/>
            <a:ext cx="2617177" cy="1336431"/>
          </a:xfrm>
          <a:prstGeom prst="rect">
            <a:avLst/>
          </a:prstGeom>
        </p:spPr>
      </p:pic>
      <p:pic>
        <p:nvPicPr>
          <p:cNvPr id="12" name="Picture 2" descr="沙县小吃如何加盟沙县小吃可以随便开吗_全职加盟网国际站">
            <a:extLst>
              <a:ext uri="{FF2B5EF4-FFF2-40B4-BE49-F238E27FC236}">
                <a16:creationId xmlns:a16="http://schemas.microsoft.com/office/drawing/2014/main" id="{0C513701-17D1-A248-BC87-72ED4B82F1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5845" y="2890656"/>
            <a:ext cx="1743558" cy="1126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77711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FA6CE-BC36-F54A-AB45-2B6FCFBFE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附录</a:t>
            </a:r>
            <a:r>
              <a:rPr lang="en-US" altLang="zh-CN" dirty="0"/>
              <a:t>1</a:t>
            </a:r>
            <a:r>
              <a:rPr lang="zh-CN" altLang="en-US" dirty="0"/>
              <a:t>：</a:t>
            </a:r>
            <a:r>
              <a:rPr lang="en-CN" dirty="0"/>
              <a:t>微服务发展历程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92091B-9D8E-804B-985B-61308F9F1C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449975"/>
            <a:ext cx="1743559" cy="457200"/>
          </a:xfrm>
        </p:spPr>
        <p:txBody>
          <a:bodyPr/>
          <a:lstStyle/>
          <a:p>
            <a:r>
              <a:rPr lang="en-CN" dirty="0"/>
              <a:t>历史进程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FB241BB-273B-5E40-B021-677DC2DEB5D6}"/>
              </a:ext>
            </a:extLst>
          </p:cNvPr>
          <p:cNvSpPr txBox="1">
            <a:spLocks/>
          </p:cNvSpPr>
          <p:nvPr/>
        </p:nvSpPr>
        <p:spPr>
          <a:xfrm>
            <a:off x="2243379" y="1907175"/>
            <a:ext cx="2425486" cy="45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N" dirty="0"/>
              <a:t>一个餐厅的故事</a:t>
            </a:r>
          </a:p>
        </p:txBody>
      </p:sp>
      <p:graphicFrame>
        <p:nvGraphicFramePr>
          <p:cNvPr id="11" name="Table 11">
            <a:extLst>
              <a:ext uri="{FF2B5EF4-FFF2-40B4-BE49-F238E27FC236}">
                <a16:creationId xmlns:a16="http://schemas.microsoft.com/office/drawing/2014/main" id="{DB7055FF-46C1-1F46-A8BE-6B8D7E22F1C7}"/>
              </a:ext>
            </a:extLst>
          </p:cNvPr>
          <p:cNvGraphicFramePr>
            <a:graphicFrameLocks noGrp="1"/>
          </p:cNvGraphicFramePr>
          <p:nvPr/>
        </p:nvGraphicFramePr>
        <p:xfrm>
          <a:off x="856887" y="2369495"/>
          <a:ext cx="11200130" cy="44065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2461">
                  <a:extLst>
                    <a:ext uri="{9D8B030D-6E8A-4147-A177-3AD203B41FA5}">
                      <a16:colId xmlns:a16="http://schemas.microsoft.com/office/drawing/2014/main" val="1307505900"/>
                    </a:ext>
                  </a:extLst>
                </a:gridCol>
                <a:gridCol w="1815738">
                  <a:extLst>
                    <a:ext uri="{9D8B030D-6E8A-4147-A177-3AD203B41FA5}">
                      <a16:colId xmlns:a16="http://schemas.microsoft.com/office/drawing/2014/main" val="483645372"/>
                    </a:ext>
                  </a:extLst>
                </a:gridCol>
                <a:gridCol w="924438">
                  <a:extLst>
                    <a:ext uri="{9D8B030D-6E8A-4147-A177-3AD203B41FA5}">
                      <a16:colId xmlns:a16="http://schemas.microsoft.com/office/drawing/2014/main" val="2827789012"/>
                    </a:ext>
                  </a:extLst>
                </a:gridCol>
                <a:gridCol w="1688133">
                  <a:extLst>
                    <a:ext uri="{9D8B030D-6E8A-4147-A177-3AD203B41FA5}">
                      <a16:colId xmlns:a16="http://schemas.microsoft.com/office/drawing/2014/main" val="102023058"/>
                    </a:ext>
                  </a:extLst>
                </a:gridCol>
                <a:gridCol w="940526">
                  <a:extLst>
                    <a:ext uri="{9D8B030D-6E8A-4147-A177-3AD203B41FA5}">
                      <a16:colId xmlns:a16="http://schemas.microsoft.com/office/drawing/2014/main" val="536731627"/>
                    </a:ext>
                  </a:extLst>
                </a:gridCol>
                <a:gridCol w="2455817">
                  <a:extLst>
                    <a:ext uri="{9D8B030D-6E8A-4147-A177-3AD203B41FA5}">
                      <a16:colId xmlns:a16="http://schemas.microsoft.com/office/drawing/2014/main" val="1695162053"/>
                    </a:ext>
                  </a:extLst>
                </a:gridCol>
                <a:gridCol w="1099751">
                  <a:extLst>
                    <a:ext uri="{9D8B030D-6E8A-4147-A177-3AD203B41FA5}">
                      <a16:colId xmlns:a16="http://schemas.microsoft.com/office/drawing/2014/main" val="2608020280"/>
                    </a:ext>
                  </a:extLst>
                </a:gridCol>
                <a:gridCol w="1813266">
                  <a:extLst>
                    <a:ext uri="{9D8B030D-6E8A-4147-A177-3AD203B41FA5}">
                      <a16:colId xmlns:a16="http://schemas.microsoft.com/office/drawing/2014/main" val="116904845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C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dirty="0"/>
                        <a:t>小餐厅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流量</a:t>
                      </a:r>
                      <a:r>
                        <a:rPr kumimoji="0" lang="zh-CN" alt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增大</a:t>
                      </a:r>
                      <a:endParaRPr kumimoji="0" lang="en-US" altLang="zh-CN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--------------》</a:t>
                      </a:r>
                      <a:endParaRPr kumimoji="0" lang="en-US" altLang="zh-CN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华文楷体" panose="02010600040101010101" pitchFamily="2" charset="-122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N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大餐厅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功能增加</a:t>
                      </a:r>
                      <a:endParaRPr kumimoji="0" lang="en-US" altLang="zh-CN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--------------》</a:t>
                      </a:r>
                      <a:endParaRPr kumimoji="0" lang="en-US" altLang="zh-CN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华文楷体" panose="02010600040101010101" pitchFamily="2" charset="-122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N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多功能综合市场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kumimoji="0" lang="en-US" altLang="zh-CN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华文楷体" panose="02010600040101010101" pitchFamily="2" charset="-122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dirty="0"/>
                        <a:t>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5730714"/>
                  </a:ext>
                </a:extLst>
              </a:tr>
              <a:tr h="1160418">
                <a:tc rowSpan="3">
                  <a:txBody>
                    <a:bodyPr/>
                    <a:lstStyle/>
                    <a:p>
                      <a:pPr algn="ctr"/>
                      <a:r>
                        <a:rPr lang="en-CN" dirty="0"/>
                        <a:t>餐厅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N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华文楷体" panose="02010600040101010101" pitchFamily="2" charset="-122"/>
                          <a:ea typeface="+mn-ea"/>
                          <a:cs typeface="+mn-cs"/>
                        </a:rPr>
                        <a:t>分工</a:t>
                      </a:r>
                      <a:endParaRPr kumimoji="0" lang="en-US" altLang="zh-CN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华文楷体" panose="02010600040101010101" pitchFamily="2" charset="-122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华文楷体" panose="02010600040101010101" pitchFamily="2" charset="-122"/>
                          <a:ea typeface="+mn-ea"/>
                          <a:cs typeface="+mn-cs"/>
                        </a:rPr>
                        <a:t>-----------》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N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华文楷体" panose="02010600040101010101" pitchFamily="2" charset="-122"/>
                          <a:ea typeface="+mn-ea"/>
                          <a:cs typeface="+mn-cs"/>
                        </a:rPr>
                        <a:t>分部门</a:t>
                      </a:r>
                      <a:endParaRPr kumimoji="0" lang="en-US" altLang="zh-CN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accent6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华文楷体" panose="02010600040101010101" pitchFamily="2" charset="-122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华文楷体" panose="02010600040101010101" pitchFamily="2" charset="-122"/>
                          <a:ea typeface="+mn-ea"/>
                          <a:cs typeface="+mn-cs"/>
                        </a:rPr>
                        <a:t>------------》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N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华文楷体" panose="02010600040101010101" pitchFamily="2" charset="-122"/>
                          <a:ea typeface="+mn-ea"/>
                          <a:cs typeface="+mn-cs"/>
                        </a:rPr>
                        <a:t>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华文楷体" panose="02010600040101010101" pitchFamily="2" charset="-122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N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22264779"/>
                  </a:ext>
                </a:extLst>
              </a:tr>
              <a:tr h="129902"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kern="120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只有</a:t>
                      </a:r>
                      <a:r>
                        <a:rPr kumimoji="0" lang="zh-CN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一种</a:t>
                      </a:r>
                      <a:r>
                        <a:rPr lang="zh-CN" altLang="en-US" sz="1400" kern="120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“全能”员工</a:t>
                      </a:r>
                      <a:endParaRPr lang="en-CN" sz="1400" kern="1200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zh-CN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华文楷体" panose="02010600040101010101" pitchFamily="2" charset="-122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华文楷体" panose="02010600040101010101" pitchFamily="2" charset="-122"/>
                          <a:ea typeface="+mn-ea"/>
                          <a:cs typeface="+mn-cs"/>
                        </a:rPr>
                        <a:t>多工种</a:t>
                      </a:r>
                      <a:endParaRPr kumimoji="0" lang="en-CN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zh-CN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华文楷体" panose="02010600040101010101" pitchFamily="2" charset="-122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华文楷体" panose="02010600040101010101" pitchFamily="2" charset="-122"/>
                          <a:ea typeface="+mn-ea"/>
                          <a:cs typeface="+mn-cs"/>
                        </a:rPr>
                        <a:t>多部门</a:t>
                      </a:r>
                      <a:endParaRPr kumimoji="0" lang="en-CN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accent6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zh-CN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华文楷体" panose="02010600040101010101" pitchFamily="2" charset="-122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华文楷体" panose="02010600040101010101" pitchFamily="2" charset="-122"/>
                          <a:ea typeface="+mn-ea"/>
                          <a:cs typeface="+mn-cs"/>
                        </a:rPr>
                        <a:t> </a:t>
                      </a:r>
                      <a:endParaRPr lang="en-CN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006968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C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华文楷体" panose="02010600040101010101" pitchFamily="2" charset="-122"/>
                          <a:ea typeface="+mn-ea"/>
                          <a:cs typeface="+mn-cs"/>
                        </a:rPr>
                        <a:t>对员工素质要求太高</a:t>
                      </a:r>
                      <a:endParaRPr kumimoji="0" lang="en-US" altLang="zh-CN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华文楷体" panose="02010600040101010101" pitchFamily="2" charset="-122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华文楷体" panose="02010600040101010101" pitchFamily="2" charset="-122"/>
                          <a:ea typeface="+mn-ea"/>
                          <a:cs typeface="+mn-cs"/>
                        </a:rPr>
                        <a:t>以工作为单位划分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华文楷体" panose="02010600040101010101" pitchFamily="2" charset="-122"/>
                          <a:ea typeface="+mn-ea"/>
                          <a:cs typeface="+mn-cs"/>
                        </a:rPr>
                        <a:t>员工间直接交流，关系复杂混乱</a:t>
                      </a:r>
                      <a:r>
                        <a:rPr kumimoji="0" lang="en-US" altLang="zh-CN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华文楷体" panose="02010600040101010101" pitchFamily="2" charset="-122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华文楷体" panose="02010600040101010101" pitchFamily="2" charset="-122"/>
                          <a:ea typeface="+mn-ea"/>
                          <a:cs typeface="+mn-cs"/>
                        </a:rPr>
                        <a:t>以部门为单位交流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华文楷体" panose="02010600040101010101" pitchFamily="2" charset="-122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华文楷体" panose="02010600040101010101" pitchFamily="2" charset="-122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华文楷体" panose="02010600040101010101" pitchFamily="2" charset="-122"/>
                          <a:ea typeface="+mn-ea"/>
                          <a:cs typeface="+mn-cs"/>
                        </a:rPr>
                        <a:t> </a:t>
                      </a:r>
                      <a:endParaRPr lang="en-CN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48668740"/>
                  </a:ext>
                </a:extLst>
              </a:tr>
              <a:tr h="731520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代码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只有一个主函数</a:t>
                      </a:r>
                      <a:endParaRPr lang="en-CN" sz="1800" kern="1200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华文楷体" panose="02010600040101010101" pitchFamily="2" charset="-122"/>
                          <a:ea typeface="+mn-ea"/>
                          <a:cs typeface="+mn-cs"/>
                        </a:rPr>
                        <a:t>模块化</a:t>
                      </a:r>
                      <a:endParaRPr kumimoji="0" lang="en-US" altLang="zh-CN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华文楷体" panose="02010600040101010101" pitchFamily="2" charset="-122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华文楷体" panose="02010600040101010101" pitchFamily="2" charset="-122"/>
                          <a:ea typeface="+mn-ea"/>
                          <a:cs typeface="+mn-cs"/>
                        </a:rPr>
                        <a:t>-----------》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华文楷体" panose="02010600040101010101" pitchFamily="2" charset="-122"/>
                          <a:ea typeface="+mn-ea"/>
                          <a:cs typeface="+mn-cs"/>
                        </a:rPr>
                        <a:t>组件化</a:t>
                      </a:r>
                      <a:endParaRPr kumimoji="0" lang="en-CN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华文楷体" panose="02010600040101010101" pitchFamily="2" charset="-122"/>
                          <a:ea typeface="+mn-ea"/>
                          <a:cs typeface="+mn-cs"/>
                        </a:rPr>
                        <a:t>多函数</a:t>
                      </a:r>
                      <a:r>
                        <a:rPr kumimoji="0" lang="en-US" altLang="zh-CN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华文楷体" panose="02010600040101010101" pitchFamily="2" charset="-122"/>
                          <a:ea typeface="+mn-ea"/>
                          <a:cs typeface="+mn-cs"/>
                        </a:rPr>
                        <a:t>/</a:t>
                      </a:r>
                      <a:r>
                        <a:rPr kumimoji="0" lang="zh-CN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华文楷体" panose="02010600040101010101" pitchFamily="2" charset="-122"/>
                          <a:ea typeface="+mn-ea"/>
                          <a:cs typeface="+mn-cs"/>
                        </a:rPr>
                        <a:t>类</a:t>
                      </a:r>
                      <a:r>
                        <a:rPr kumimoji="0" lang="en-US" altLang="zh-CN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华文楷体" panose="02010600040101010101" pitchFamily="2" charset="-122"/>
                          <a:ea typeface="+mn-ea"/>
                          <a:cs typeface="+mn-cs"/>
                        </a:rPr>
                        <a:t>/</a:t>
                      </a:r>
                      <a:r>
                        <a:rPr kumimoji="0" lang="zh-CN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华文楷体" panose="02010600040101010101" pitchFamily="2" charset="-122"/>
                          <a:ea typeface="+mn-ea"/>
                          <a:cs typeface="+mn-cs"/>
                        </a:rPr>
                        <a:t>文件</a:t>
                      </a:r>
                      <a:endParaRPr kumimoji="0" lang="en-US" altLang="zh-CN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华文楷体" panose="02010600040101010101" pitchFamily="2" charset="-122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华文楷体" panose="02010600040101010101" pitchFamily="2" charset="-122"/>
                          <a:ea typeface="+mn-ea"/>
                          <a:cs typeface="+mn-cs"/>
                        </a:rPr>
                        <a:t>（逻辑层面的划分）</a:t>
                      </a:r>
                      <a:endParaRPr kumimoji="0" lang="en-CN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华文楷体" panose="02010600040101010101" pitchFamily="2" charset="-122"/>
                          <a:ea typeface="+mn-ea"/>
                          <a:cs typeface="+mn-cs"/>
                        </a:rPr>
                        <a:t>服务化</a:t>
                      </a:r>
                      <a:endParaRPr kumimoji="0" lang="en-US" altLang="zh-CN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accent6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华文楷体" panose="02010600040101010101" pitchFamily="2" charset="-122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华文楷体" panose="02010600040101010101" pitchFamily="2" charset="-122"/>
                          <a:ea typeface="+mn-ea"/>
                          <a:cs typeface="+mn-cs"/>
                        </a:rPr>
                        <a:t>------------》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华文楷体" panose="02010600040101010101" pitchFamily="2" charset="-122"/>
                          <a:ea typeface="+mn-ea"/>
                          <a:cs typeface="+mn-cs"/>
                        </a:rPr>
                        <a:t>面向服务框架 </a:t>
                      </a:r>
                      <a:r>
                        <a:rPr kumimoji="0" lang="en-US" altLang="zh-CN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华文楷体" panose="02010600040101010101" pitchFamily="2" charset="-122"/>
                          <a:ea typeface="+mn-ea"/>
                          <a:cs typeface="+mn-cs"/>
                        </a:rPr>
                        <a:t>SOA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华文楷体" panose="02010600040101010101" pitchFamily="2" charset="-122"/>
                          <a:ea typeface="+mn-ea"/>
                          <a:cs typeface="+mn-cs"/>
                        </a:rPr>
                        <a:t>(Service-Oriented Architecture)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华文楷体" panose="02010600040101010101" pitchFamily="2" charset="-122"/>
                          <a:ea typeface="+mn-ea"/>
                          <a:cs typeface="+mn-cs"/>
                        </a:rPr>
                        <a:t>（业务层面的划分）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华文楷体" panose="02010600040101010101" pitchFamily="2" charset="-122"/>
                          <a:ea typeface="+mn-ea"/>
                          <a:cs typeface="+mn-cs"/>
                        </a:rPr>
                        <a:t>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华文楷体" panose="02010600040101010101" pitchFamily="2" charset="-122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华文楷体" panose="02010600040101010101" pitchFamily="2" charset="-122"/>
                          <a:ea typeface="+mn-ea"/>
                          <a:cs typeface="+mn-cs"/>
                        </a:rPr>
                        <a:t> 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zh-CN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华文楷体" panose="02010600040101010101" pitchFamily="2" charset="-122"/>
                        <a:ea typeface="+mn-ea"/>
                        <a:cs typeface="+mn-cs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zh-CN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华文楷体" panose="02010600040101010101" pitchFamily="2" charset="-122"/>
                        <a:ea typeface="+mn-ea"/>
                        <a:cs typeface="+mn-cs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华文楷体" panose="02010600040101010101" pitchFamily="2" charset="-122"/>
                          <a:ea typeface="+mn-ea"/>
                          <a:cs typeface="+mn-cs"/>
                        </a:rPr>
                        <a:t> </a:t>
                      </a:r>
                      <a:endParaRPr lang="en-CN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2598850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CN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华文楷体" panose="02010600040101010101" pitchFamily="2" charset="-122"/>
                          <a:ea typeface="+mn-ea"/>
                          <a:cs typeface="+mn-cs"/>
                        </a:rPr>
                        <a:t>开发：</a:t>
                      </a:r>
                      <a:r>
                        <a:rPr kumimoji="0" lang="zh-CN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华文楷体" panose="02010600040101010101" pitchFamily="2" charset="-122"/>
                          <a:ea typeface="+mn-ea"/>
                          <a:cs typeface="+mn-cs"/>
                        </a:rPr>
                        <a:t>函数逻辑复杂</a:t>
                      </a:r>
                      <a:endParaRPr kumimoji="0" lang="en-US" altLang="zh-CN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华文楷体" panose="02010600040101010101" pitchFamily="2" charset="-122"/>
                        <a:ea typeface="+mn-ea"/>
                        <a:cs typeface="+mn-cs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华文楷体" panose="02010600040101010101" pitchFamily="2" charset="-122"/>
                          <a:ea typeface="+mn-ea"/>
                          <a:cs typeface="+mn-cs"/>
                        </a:rPr>
                        <a:t>生产：</a:t>
                      </a:r>
                      <a:r>
                        <a:rPr kumimoji="0" lang="zh-CN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华文楷体" panose="02010600040101010101" pitchFamily="2" charset="-122"/>
                          <a:ea typeface="+mn-ea"/>
                          <a:cs typeface="+mn-cs"/>
                        </a:rPr>
                        <a:t>难应对大流量</a:t>
                      </a:r>
                      <a:endParaRPr lang="en-CN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华文楷体" panose="02010600040101010101" pitchFamily="2" charset="-122"/>
                          <a:ea typeface="+mn-ea"/>
                          <a:cs typeface="+mn-cs"/>
                        </a:rPr>
                        <a:t>按功能</a:t>
                      </a:r>
                      <a:endParaRPr kumimoji="0" lang="en-US" altLang="zh-CN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华文楷体" panose="02010600040101010101" pitchFamily="2" charset="-122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华文楷体" panose="02010600040101010101" pitchFamily="2" charset="-122"/>
                          <a:ea typeface="+mn-ea"/>
                          <a:cs typeface="+mn-cs"/>
                        </a:rPr>
                        <a:t>划分成</a:t>
                      </a:r>
                      <a:endParaRPr kumimoji="0" lang="en-US" altLang="zh-CN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华文楷体" panose="02010600040101010101" pitchFamily="2" charset="-122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华文楷体" panose="02010600040101010101" pitchFamily="2" charset="-122"/>
                          <a:ea typeface="+mn-ea"/>
                          <a:cs typeface="+mn-cs"/>
                        </a:rPr>
                        <a:t>多个部分</a:t>
                      </a:r>
                      <a:endParaRPr kumimoji="0" lang="en-US" altLang="zh-CN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华文楷体" panose="02010600040101010101" pitchFamily="2" charset="-122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华文楷体" panose="02010600040101010101" pitchFamily="2" charset="-122"/>
                          <a:ea typeface="+mn-ea"/>
                          <a:cs typeface="+mn-cs"/>
                        </a:rPr>
                        <a:t>开发：</a:t>
                      </a:r>
                      <a:r>
                        <a:rPr kumimoji="0" lang="zh-CN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华文楷体" panose="02010600040101010101" pitchFamily="2" charset="-122"/>
                          <a:ea typeface="+mn-ea"/>
                          <a:cs typeface="+mn-cs"/>
                        </a:rPr>
                        <a:t>功能多耦合高</a:t>
                      </a:r>
                      <a:endParaRPr kumimoji="0" lang="en-US" altLang="zh-CN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华文楷体" panose="02010600040101010101" pitchFamily="2" charset="-122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华文楷体" panose="02010600040101010101" pitchFamily="2" charset="-122"/>
                          <a:ea typeface="+mn-ea"/>
                          <a:cs typeface="+mn-cs"/>
                        </a:rPr>
                        <a:t>生产：</a:t>
                      </a:r>
                      <a:r>
                        <a:rPr kumimoji="0" lang="zh-CN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华文楷体" panose="02010600040101010101" pitchFamily="2" charset="-122"/>
                          <a:ea typeface="+mn-ea"/>
                          <a:cs typeface="+mn-cs"/>
                        </a:rPr>
                        <a:t>难应对大流量</a:t>
                      </a:r>
                      <a:endParaRPr kumimoji="0" lang="en-CN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华文楷体" panose="02010600040101010101" pitchFamily="2" charset="-122"/>
                          <a:ea typeface="+mn-ea"/>
                          <a:cs typeface="+mn-cs"/>
                        </a:rPr>
                        <a:t>按业务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华文楷体" panose="02010600040101010101" pitchFamily="2" charset="-122"/>
                          <a:ea typeface="+mn-ea"/>
                          <a:cs typeface="+mn-cs"/>
                        </a:rPr>
                        <a:t>集合功能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华文楷体" panose="02010600040101010101" pitchFamily="2" charset="-122"/>
                          <a:ea typeface="+mn-ea"/>
                          <a:cs typeface="+mn-cs"/>
                        </a:rPr>
                        <a:t>组成服务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华文楷体" panose="02010600040101010101" pitchFamily="2" charset="-122"/>
                          <a:ea typeface="+mn-ea"/>
                          <a:cs typeface="+mn-cs"/>
                        </a:rPr>
                        <a:t> </a:t>
                      </a:r>
                      <a:endParaRPr kumimoji="0" lang="en-CN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华文楷体" panose="02010600040101010101" pitchFamily="2" charset="-122"/>
                          <a:ea typeface="+mn-ea"/>
                          <a:cs typeface="+mn-cs"/>
                        </a:rPr>
                        <a:t>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华文楷体" panose="02010600040101010101" pitchFamily="2" charset="-122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华文楷体" panose="02010600040101010101" pitchFamily="2" charset="-122"/>
                          <a:ea typeface="+mn-ea"/>
                          <a:cs typeface="+mn-cs"/>
                        </a:rPr>
                        <a:t>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zh-CN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华文楷体" panose="02010600040101010101" pitchFamily="2" charset="-122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华文楷体" panose="02010600040101010101" pitchFamily="2" charset="-122"/>
                          <a:ea typeface="+mn-ea"/>
                          <a:cs typeface="+mn-cs"/>
                        </a:rPr>
                        <a:t>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CN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12985294"/>
                  </a:ext>
                </a:extLst>
              </a:tr>
            </a:tbl>
          </a:graphicData>
        </a:graphic>
      </p:graphicFrame>
      <p:pic>
        <p:nvPicPr>
          <p:cNvPr id="7" name="Picture 8" descr="旧金山的一星米其林初体验-美食频道-手机搜狐">
            <a:extLst>
              <a:ext uri="{FF2B5EF4-FFF2-40B4-BE49-F238E27FC236}">
                <a16:creationId xmlns:a16="http://schemas.microsoft.com/office/drawing/2014/main" id="{8228B681-43D7-484F-B4CD-1A1E00D774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5612" y="2890656"/>
            <a:ext cx="1645919" cy="1126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2" descr="盒马鲜生云南首店进驻昆明大悦城全国门店将超100家">
            <a:extLst>
              <a:ext uri="{FF2B5EF4-FFF2-40B4-BE49-F238E27FC236}">
                <a16:creationId xmlns:a16="http://schemas.microsoft.com/office/drawing/2014/main" id="{E6ED9247-EAD5-5B44-BC57-CC0A798EBC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3858" y="2903719"/>
            <a:ext cx="2437079" cy="1113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32A52BD-AF42-044C-BC3A-F3385CD7AC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74822" y="0"/>
            <a:ext cx="2617177" cy="1336431"/>
          </a:xfrm>
          <a:prstGeom prst="rect">
            <a:avLst/>
          </a:prstGeom>
        </p:spPr>
      </p:pic>
      <p:pic>
        <p:nvPicPr>
          <p:cNvPr id="12" name="Picture 2" descr="沙县小吃如何加盟沙县小吃可以随便开吗_全职加盟网国际站">
            <a:extLst>
              <a:ext uri="{FF2B5EF4-FFF2-40B4-BE49-F238E27FC236}">
                <a16:creationId xmlns:a16="http://schemas.microsoft.com/office/drawing/2014/main" id="{0CC862E5-CDFC-0C45-B0A2-FC93DF5E05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5845" y="2890656"/>
            <a:ext cx="1743558" cy="1126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74753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26F572-83F0-9742-A3C9-90C206E468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课题介绍</a:t>
            </a:r>
            <a:r>
              <a:rPr lang="zh-CN" altLang="en-US" dirty="0"/>
              <a:t> </a:t>
            </a:r>
            <a:r>
              <a:rPr lang="en-US" altLang="zh-CN" dirty="0"/>
              <a:t>——</a:t>
            </a:r>
            <a:r>
              <a:rPr lang="zh-CN" altLang="en-US" dirty="0"/>
              <a:t> 微服务划分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17B96B-8259-0E45-9FA9-EC06A4C1DE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N" dirty="0"/>
              <a:t>什么是微服务</a:t>
            </a:r>
            <a:r>
              <a:rPr lang="zh-CN" altLang="en-US" dirty="0"/>
              <a:t>？</a:t>
            </a:r>
            <a:endParaRPr lang="en-US" altLang="zh-CN" dirty="0"/>
          </a:p>
          <a:p>
            <a:pPr lvl="1"/>
            <a:r>
              <a:rPr lang="zh-CN" altLang="en-US" dirty="0"/>
              <a:t>微服务特点及优势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r>
              <a:rPr lang="en-CN" dirty="0"/>
              <a:t>什么是划分</a:t>
            </a:r>
            <a:r>
              <a:rPr lang="zh-CN" altLang="en-US" dirty="0"/>
              <a:t>？</a:t>
            </a:r>
            <a:endParaRPr lang="en-US" altLang="zh-CN" dirty="0"/>
          </a:p>
          <a:p>
            <a:pPr lvl="1"/>
            <a:r>
              <a:rPr lang="zh-CN" altLang="en-US" dirty="0"/>
              <a:t>划分对象（ 谁 ）</a:t>
            </a:r>
            <a:endParaRPr lang="en-US" altLang="zh-CN" dirty="0"/>
          </a:p>
          <a:p>
            <a:pPr lvl="1"/>
            <a:r>
              <a:rPr lang="zh-CN" altLang="en-US" dirty="0"/>
              <a:t>划分目标（ 变什么样 ）</a:t>
            </a:r>
            <a:endParaRPr lang="en-US" altLang="zh-CN" dirty="0"/>
          </a:p>
          <a:p>
            <a:pPr lvl="1"/>
            <a:r>
              <a:rPr lang="zh-CN" altLang="en-US" dirty="0"/>
              <a:t>划分方法（ </a:t>
            </a:r>
            <a:r>
              <a:rPr lang="zh-CN" altLang="en-CN" dirty="0"/>
              <a:t>怎么划</a:t>
            </a:r>
            <a:r>
              <a:rPr lang="zh-CN" altLang="en-US" dirty="0"/>
              <a:t>）</a:t>
            </a:r>
            <a:endParaRPr lang="en-US" altLang="zh-CN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3FCC6BD-BEC3-8A40-843E-974002454899}"/>
              </a:ext>
            </a:extLst>
          </p:cNvPr>
          <p:cNvSpPr txBox="1">
            <a:spLocks/>
          </p:cNvSpPr>
          <p:nvPr/>
        </p:nvSpPr>
        <p:spPr>
          <a:xfrm>
            <a:off x="5128582" y="6474754"/>
            <a:ext cx="2449183" cy="3832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CN" sz="1400" dirty="0"/>
              <a:t>微服务划分工具设计与实现</a:t>
            </a:r>
          </a:p>
        </p:txBody>
      </p:sp>
    </p:spTree>
    <p:extLst>
      <p:ext uri="{BB962C8B-B14F-4D97-AF65-F5344CB8AC3E}">
        <p14:creationId xmlns:p14="http://schemas.microsoft.com/office/powerpoint/2010/main" val="268247881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FA6CE-BC36-F54A-AB45-2B6FCFBFE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附录</a:t>
            </a:r>
            <a:r>
              <a:rPr lang="en-US" altLang="zh-CN" dirty="0"/>
              <a:t>1</a:t>
            </a:r>
            <a:r>
              <a:rPr lang="zh-CN" altLang="en-US" dirty="0"/>
              <a:t>：</a:t>
            </a:r>
            <a:r>
              <a:rPr lang="en-CN" dirty="0"/>
              <a:t>微服务发展历程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92091B-9D8E-804B-985B-61308F9F1C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449975"/>
            <a:ext cx="1743559" cy="457200"/>
          </a:xfrm>
        </p:spPr>
        <p:txBody>
          <a:bodyPr/>
          <a:lstStyle/>
          <a:p>
            <a:r>
              <a:rPr lang="en-CN" dirty="0"/>
              <a:t>历史进程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FB241BB-273B-5E40-B021-677DC2DEB5D6}"/>
              </a:ext>
            </a:extLst>
          </p:cNvPr>
          <p:cNvSpPr txBox="1">
            <a:spLocks/>
          </p:cNvSpPr>
          <p:nvPr/>
        </p:nvSpPr>
        <p:spPr>
          <a:xfrm>
            <a:off x="2243379" y="1907175"/>
            <a:ext cx="2425486" cy="45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N" dirty="0"/>
              <a:t>一个餐厅的故事</a:t>
            </a:r>
          </a:p>
        </p:txBody>
      </p:sp>
      <p:graphicFrame>
        <p:nvGraphicFramePr>
          <p:cNvPr id="11" name="Table 11">
            <a:extLst>
              <a:ext uri="{FF2B5EF4-FFF2-40B4-BE49-F238E27FC236}">
                <a16:creationId xmlns:a16="http://schemas.microsoft.com/office/drawing/2014/main" id="{DB7055FF-46C1-1F46-A8BE-6B8D7E22F1C7}"/>
              </a:ext>
            </a:extLst>
          </p:cNvPr>
          <p:cNvGraphicFramePr>
            <a:graphicFrameLocks noGrp="1"/>
          </p:cNvGraphicFramePr>
          <p:nvPr/>
        </p:nvGraphicFramePr>
        <p:xfrm>
          <a:off x="856887" y="2369495"/>
          <a:ext cx="11200130" cy="44065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2461">
                  <a:extLst>
                    <a:ext uri="{9D8B030D-6E8A-4147-A177-3AD203B41FA5}">
                      <a16:colId xmlns:a16="http://schemas.microsoft.com/office/drawing/2014/main" val="1307505900"/>
                    </a:ext>
                  </a:extLst>
                </a:gridCol>
                <a:gridCol w="1815738">
                  <a:extLst>
                    <a:ext uri="{9D8B030D-6E8A-4147-A177-3AD203B41FA5}">
                      <a16:colId xmlns:a16="http://schemas.microsoft.com/office/drawing/2014/main" val="483645372"/>
                    </a:ext>
                  </a:extLst>
                </a:gridCol>
                <a:gridCol w="924438">
                  <a:extLst>
                    <a:ext uri="{9D8B030D-6E8A-4147-A177-3AD203B41FA5}">
                      <a16:colId xmlns:a16="http://schemas.microsoft.com/office/drawing/2014/main" val="2827789012"/>
                    </a:ext>
                  </a:extLst>
                </a:gridCol>
                <a:gridCol w="1688133">
                  <a:extLst>
                    <a:ext uri="{9D8B030D-6E8A-4147-A177-3AD203B41FA5}">
                      <a16:colId xmlns:a16="http://schemas.microsoft.com/office/drawing/2014/main" val="102023058"/>
                    </a:ext>
                  </a:extLst>
                </a:gridCol>
                <a:gridCol w="940526">
                  <a:extLst>
                    <a:ext uri="{9D8B030D-6E8A-4147-A177-3AD203B41FA5}">
                      <a16:colId xmlns:a16="http://schemas.microsoft.com/office/drawing/2014/main" val="536731627"/>
                    </a:ext>
                  </a:extLst>
                </a:gridCol>
                <a:gridCol w="2455817">
                  <a:extLst>
                    <a:ext uri="{9D8B030D-6E8A-4147-A177-3AD203B41FA5}">
                      <a16:colId xmlns:a16="http://schemas.microsoft.com/office/drawing/2014/main" val="1695162053"/>
                    </a:ext>
                  </a:extLst>
                </a:gridCol>
                <a:gridCol w="1099751">
                  <a:extLst>
                    <a:ext uri="{9D8B030D-6E8A-4147-A177-3AD203B41FA5}">
                      <a16:colId xmlns:a16="http://schemas.microsoft.com/office/drawing/2014/main" val="2608020280"/>
                    </a:ext>
                  </a:extLst>
                </a:gridCol>
                <a:gridCol w="1813266">
                  <a:extLst>
                    <a:ext uri="{9D8B030D-6E8A-4147-A177-3AD203B41FA5}">
                      <a16:colId xmlns:a16="http://schemas.microsoft.com/office/drawing/2014/main" val="116904845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C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dirty="0"/>
                        <a:t>小餐厅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流量</a:t>
                      </a:r>
                      <a:r>
                        <a:rPr kumimoji="0" lang="zh-CN" alt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增大</a:t>
                      </a:r>
                      <a:endParaRPr kumimoji="0" lang="en-US" altLang="zh-CN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--------------》</a:t>
                      </a:r>
                      <a:endParaRPr kumimoji="0" lang="en-US" altLang="zh-CN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华文楷体" panose="02010600040101010101" pitchFamily="2" charset="-122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N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大餐厅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功能增加</a:t>
                      </a:r>
                      <a:endParaRPr kumimoji="0" lang="en-US" altLang="zh-CN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--------------》</a:t>
                      </a:r>
                      <a:endParaRPr kumimoji="0" lang="en-US" altLang="zh-CN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华文楷体" panose="02010600040101010101" pitchFamily="2" charset="-122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N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多功能综合市场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6">
                              <a:lumMod val="20000"/>
                              <a:lumOff val="8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规模增大</a:t>
                      </a:r>
                      <a:endParaRPr kumimoji="0" lang="en-US" altLang="zh-CN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6">
                              <a:lumMod val="20000"/>
                              <a:lumOff val="8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--------------》</a:t>
                      </a:r>
                      <a:endParaRPr kumimoji="0" lang="en-US" altLang="zh-CN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  <a:effectLst/>
                        <a:uLnTx/>
                        <a:uFillTx/>
                        <a:latin typeface="华文楷体" panose="02010600040101010101" pitchFamily="2" charset="-122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dirty="0">
                          <a:solidFill>
                            <a:schemeClr val="accent6">
                              <a:lumMod val="20000"/>
                              <a:lumOff val="80000"/>
                            </a:schemeClr>
                          </a:solidFill>
                        </a:rPr>
                        <a:t>产业链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5730714"/>
                  </a:ext>
                </a:extLst>
              </a:tr>
              <a:tr h="1160418">
                <a:tc rowSpan="3">
                  <a:txBody>
                    <a:bodyPr/>
                    <a:lstStyle/>
                    <a:p>
                      <a:pPr algn="ctr"/>
                      <a:r>
                        <a:rPr lang="en-CN" dirty="0"/>
                        <a:t>餐厅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N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华文楷体" panose="02010600040101010101" pitchFamily="2" charset="-122"/>
                          <a:ea typeface="+mn-ea"/>
                          <a:cs typeface="+mn-cs"/>
                        </a:rPr>
                        <a:t>分工</a:t>
                      </a:r>
                      <a:endParaRPr kumimoji="0" lang="en-US" altLang="zh-CN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华文楷体" panose="02010600040101010101" pitchFamily="2" charset="-122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华文楷体" panose="02010600040101010101" pitchFamily="2" charset="-122"/>
                          <a:ea typeface="+mn-ea"/>
                          <a:cs typeface="+mn-cs"/>
                        </a:rPr>
                        <a:t>-----------》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N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华文楷体" panose="02010600040101010101" pitchFamily="2" charset="-122"/>
                          <a:ea typeface="+mn-ea"/>
                          <a:cs typeface="+mn-cs"/>
                        </a:rPr>
                        <a:t>分部门</a:t>
                      </a:r>
                      <a:endParaRPr kumimoji="0" lang="en-US" altLang="zh-CN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华文楷体" panose="02010600040101010101" pitchFamily="2" charset="-122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华文楷体" panose="02010600040101010101" pitchFamily="2" charset="-122"/>
                          <a:ea typeface="+mn-ea"/>
                          <a:cs typeface="+mn-cs"/>
                        </a:rPr>
                        <a:t>------------》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N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华文楷体" panose="02010600040101010101" pitchFamily="2" charset="-122"/>
                          <a:ea typeface="+mn-ea"/>
                          <a:cs typeface="+mn-cs"/>
                        </a:rPr>
                        <a:t>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华文楷体" panose="02010600040101010101" pitchFamily="2" charset="-122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N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22264779"/>
                  </a:ext>
                </a:extLst>
              </a:tr>
              <a:tr h="129902"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kern="120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只有</a:t>
                      </a:r>
                      <a:r>
                        <a:rPr kumimoji="0" lang="zh-CN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一种</a:t>
                      </a:r>
                      <a:r>
                        <a:rPr lang="zh-CN" altLang="en-US" sz="1400" kern="120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“全能”员工</a:t>
                      </a:r>
                      <a:endParaRPr lang="en-CN" sz="1400" kern="1200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zh-CN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华文楷体" panose="02010600040101010101" pitchFamily="2" charset="-122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华文楷体" panose="02010600040101010101" pitchFamily="2" charset="-122"/>
                          <a:ea typeface="+mn-ea"/>
                          <a:cs typeface="+mn-cs"/>
                        </a:rPr>
                        <a:t>多工种</a:t>
                      </a:r>
                      <a:endParaRPr kumimoji="0" lang="en-CN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zh-CN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华文楷体" panose="02010600040101010101" pitchFamily="2" charset="-122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华文楷体" panose="02010600040101010101" pitchFamily="2" charset="-122"/>
                          <a:ea typeface="+mn-ea"/>
                          <a:cs typeface="+mn-cs"/>
                        </a:rPr>
                        <a:t>多部门</a:t>
                      </a:r>
                      <a:endParaRPr kumimoji="0" lang="en-CN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zh-CN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华文楷体" panose="02010600040101010101" pitchFamily="2" charset="-122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华文楷体" panose="02010600040101010101" pitchFamily="2" charset="-122"/>
                          <a:ea typeface="+mn-ea"/>
                          <a:cs typeface="+mn-cs"/>
                        </a:rPr>
                        <a:t> </a:t>
                      </a:r>
                      <a:endParaRPr lang="en-CN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006968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C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华文楷体" panose="02010600040101010101" pitchFamily="2" charset="-122"/>
                          <a:ea typeface="+mn-ea"/>
                          <a:cs typeface="+mn-cs"/>
                        </a:rPr>
                        <a:t>对员工素质要求太高</a:t>
                      </a:r>
                      <a:endParaRPr kumimoji="0" lang="en-US" altLang="zh-CN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华文楷体" panose="02010600040101010101" pitchFamily="2" charset="-122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华文楷体" panose="02010600040101010101" pitchFamily="2" charset="-122"/>
                          <a:ea typeface="+mn-ea"/>
                          <a:cs typeface="+mn-cs"/>
                        </a:rPr>
                        <a:t>以工作为单位划分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华文楷体" panose="02010600040101010101" pitchFamily="2" charset="-122"/>
                          <a:ea typeface="+mn-ea"/>
                          <a:cs typeface="+mn-cs"/>
                        </a:rPr>
                        <a:t>员工间直接交流，关系复杂混乱</a:t>
                      </a:r>
                      <a:r>
                        <a:rPr kumimoji="0" lang="en-US" altLang="zh-CN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华文楷体" panose="02010600040101010101" pitchFamily="2" charset="-122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华文楷体" panose="02010600040101010101" pitchFamily="2" charset="-122"/>
                          <a:ea typeface="+mn-ea"/>
                          <a:cs typeface="+mn-cs"/>
                        </a:rPr>
                        <a:t>以部门为单位交流</a:t>
                      </a:r>
                      <a:endParaRPr kumimoji="0" lang="en-US" altLang="zh-CN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华文楷体" panose="02010600040101010101" pitchFamily="2" charset="-122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华文楷体" panose="02010600040101010101" pitchFamily="2" charset="-122"/>
                          <a:ea typeface="+mn-ea"/>
                          <a:cs typeface="+mn-cs"/>
                        </a:rPr>
                        <a:t>各部门放在一起，</a:t>
                      </a:r>
                      <a:endParaRPr kumimoji="0" lang="en-US" altLang="zh-CN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accent6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华文楷体" panose="02010600040101010101" pitchFamily="2" charset="-122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华文楷体" panose="02010600040101010101" pitchFamily="2" charset="-122"/>
                          <a:ea typeface="+mn-ea"/>
                          <a:cs typeface="+mn-cs"/>
                        </a:rPr>
                        <a:t>对扩张有限制</a:t>
                      </a:r>
                      <a:endParaRPr kumimoji="0" lang="en-US" altLang="zh-CN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accent6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华文楷体" panose="02010600040101010101" pitchFamily="2" charset="-122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zh-CN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华文楷体" panose="02010600040101010101" pitchFamily="2" charset="-122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华文楷体" panose="02010600040101010101" pitchFamily="2" charset="-122"/>
                          <a:ea typeface="+mn-ea"/>
                          <a:cs typeface="+mn-cs"/>
                        </a:rPr>
                        <a:t> </a:t>
                      </a:r>
                      <a:endParaRPr lang="en-CN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48668740"/>
                  </a:ext>
                </a:extLst>
              </a:tr>
              <a:tr h="731520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代码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只有一个主函数</a:t>
                      </a:r>
                      <a:endParaRPr lang="en-CN" sz="1800" kern="1200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华文楷体" panose="02010600040101010101" pitchFamily="2" charset="-122"/>
                          <a:ea typeface="+mn-ea"/>
                          <a:cs typeface="+mn-cs"/>
                        </a:rPr>
                        <a:t>模块化</a:t>
                      </a:r>
                      <a:endParaRPr kumimoji="0" lang="en-US" altLang="zh-CN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华文楷体" panose="02010600040101010101" pitchFamily="2" charset="-122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华文楷体" panose="02010600040101010101" pitchFamily="2" charset="-122"/>
                          <a:ea typeface="+mn-ea"/>
                          <a:cs typeface="+mn-cs"/>
                        </a:rPr>
                        <a:t>-----------》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华文楷体" panose="02010600040101010101" pitchFamily="2" charset="-122"/>
                          <a:ea typeface="+mn-ea"/>
                          <a:cs typeface="+mn-cs"/>
                        </a:rPr>
                        <a:t>组件化</a:t>
                      </a:r>
                      <a:endParaRPr kumimoji="0" lang="en-CN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华文楷体" panose="02010600040101010101" pitchFamily="2" charset="-122"/>
                          <a:ea typeface="+mn-ea"/>
                          <a:cs typeface="+mn-cs"/>
                        </a:rPr>
                        <a:t>多函数</a:t>
                      </a:r>
                      <a:r>
                        <a:rPr kumimoji="0" lang="en-US" altLang="zh-CN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华文楷体" panose="02010600040101010101" pitchFamily="2" charset="-122"/>
                          <a:ea typeface="+mn-ea"/>
                          <a:cs typeface="+mn-cs"/>
                        </a:rPr>
                        <a:t>/</a:t>
                      </a:r>
                      <a:r>
                        <a:rPr kumimoji="0" lang="zh-CN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华文楷体" panose="02010600040101010101" pitchFamily="2" charset="-122"/>
                          <a:ea typeface="+mn-ea"/>
                          <a:cs typeface="+mn-cs"/>
                        </a:rPr>
                        <a:t>类</a:t>
                      </a:r>
                      <a:r>
                        <a:rPr kumimoji="0" lang="en-US" altLang="zh-CN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华文楷体" panose="02010600040101010101" pitchFamily="2" charset="-122"/>
                          <a:ea typeface="+mn-ea"/>
                          <a:cs typeface="+mn-cs"/>
                        </a:rPr>
                        <a:t>/</a:t>
                      </a:r>
                      <a:r>
                        <a:rPr kumimoji="0" lang="zh-CN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华文楷体" panose="02010600040101010101" pitchFamily="2" charset="-122"/>
                          <a:ea typeface="+mn-ea"/>
                          <a:cs typeface="+mn-cs"/>
                        </a:rPr>
                        <a:t>文件</a:t>
                      </a:r>
                      <a:endParaRPr kumimoji="0" lang="en-US" altLang="zh-CN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华文楷体" panose="02010600040101010101" pitchFamily="2" charset="-122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华文楷体" panose="02010600040101010101" pitchFamily="2" charset="-122"/>
                          <a:ea typeface="+mn-ea"/>
                          <a:cs typeface="+mn-cs"/>
                        </a:rPr>
                        <a:t>（逻辑层面的划分）</a:t>
                      </a:r>
                      <a:endParaRPr kumimoji="0" lang="en-CN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华文楷体" panose="02010600040101010101" pitchFamily="2" charset="-122"/>
                          <a:ea typeface="+mn-ea"/>
                          <a:cs typeface="+mn-cs"/>
                        </a:rPr>
                        <a:t>服务化</a:t>
                      </a:r>
                      <a:endParaRPr kumimoji="0" lang="en-US" altLang="zh-CN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华文楷体" panose="02010600040101010101" pitchFamily="2" charset="-122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华文楷体" panose="02010600040101010101" pitchFamily="2" charset="-122"/>
                          <a:ea typeface="+mn-ea"/>
                          <a:cs typeface="+mn-cs"/>
                        </a:rPr>
                        <a:t>------------》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华文楷体" panose="02010600040101010101" pitchFamily="2" charset="-122"/>
                          <a:ea typeface="+mn-ea"/>
                          <a:cs typeface="+mn-cs"/>
                        </a:rPr>
                        <a:t>面向服务框架</a:t>
                      </a:r>
                      <a:r>
                        <a:rPr kumimoji="0" lang="en-US" altLang="zh-CN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华文楷体" panose="02010600040101010101" pitchFamily="2" charset="-122"/>
                          <a:ea typeface="+mn-ea"/>
                          <a:cs typeface="+mn-cs"/>
                        </a:rPr>
                        <a:t> SOA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华文楷体" panose="02010600040101010101" pitchFamily="2" charset="-122"/>
                          <a:ea typeface="+mn-ea"/>
                          <a:cs typeface="+mn-cs"/>
                        </a:rPr>
                        <a:t>(Service-Oriented Architecture)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华文楷体" panose="02010600040101010101" pitchFamily="2" charset="-122"/>
                          <a:ea typeface="+mn-ea"/>
                          <a:cs typeface="+mn-cs"/>
                        </a:rPr>
                        <a:t>（业务层面的划分）</a:t>
                      </a:r>
                      <a:endParaRPr kumimoji="0" lang="en-US" altLang="zh-CN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华文楷体" panose="02010600040101010101" pitchFamily="2" charset="-122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华文楷体" panose="02010600040101010101" pitchFamily="2" charset="-122"/>
                          <a:ea typeface="+mn-ea"/>
                          <a:cs typeface="+mn-cs"/>
                        </a:rPr>
                        <a:t>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华文楷体" panose="02010600040101010101" pitchFamily="2" charset="-122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zh-CN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华文楷体" panose="02010600040101010101" pitchFamily="2" charset="-122"/>
                        <a:ea typeface="+mn-ea"/>
                        <a:cs typeface="+mn-cs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华文楷体" panose="02010600040101010101" pitchFamily="2" charset="-122"/>
                          <a:ea typeface="+mn-ea"/>
                          <a:cs typeface="+mn-cs"/>
                        </a:rPr>
                        <a:t> </a:t>
                      </a:r>
                      <a:endParaRPr lang="en-CN" sz="1400" dirty="0">
                        <a:latin typeface="+mn-ea"/>
                        <a:ea typeface="+mn-ea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zh-CN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华文楷体" panose="02010600040101010101" pitchFamily="2" charset="-122"/>
                        <a:ea typeface="+mn-ea"/>
                        <a:cs typeface="+mn-cs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zh-CN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华文楷体" panose="02010600040101010101" pitchFamily="2" charset="-122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2598850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CN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华文楷体" panose="02010600040101010101" pitchFamily="2" charset="-122"/>
                          <a:ea typeface="+mn-ea"/>
                          <a:cs typeface="+mn-cs"/>
                        </a:rPr>
                        <a:t>开发：</a:t>
                      </a:r>
                      <a:r>
                        <a:rPr kumimoji="0" lang="zh-CN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华文楷体" panose="02010600040101010101" pitchFamily="2" charset="-122"/>
                          <a:ea typeface="+mn-ea"/>
                          <a:cs typeface="+mn-cs"/>
                        </a:rPr>
                        <a:t>函数逻辑复杂</a:t>
                      </a:r>
                      <a:endParaRPr kumimoji="0" lang="en-US" altLang="zh-CN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华文楷体" panose="02010600040101010101" pitchFamily="2" charset="-122"/>
                        <a:ea typeface="+mn-ea"/>
                        <a:cs typeface="+mn-cs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华文楷体" panose="02010600040101010101" pitchFamily="2" charset="-122"/>
                          <a:ea typeface="+mn-ea"/>
                          <a:cs typeface="+mn-cs"/>
                        </a:rPr>
                        <a:t>生产：</a:t>
                      </a:r>
                      <a:r>
                        <a:rPr kumimoji="0" lang="zh-CN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华文楷体" panose="02010600040101010101" pitchFamily="2" charset="-122"/>
                          <a:ea typeface="+mn-ea"/>
                          <a:cs typeface="+mn-cs"/>
                        </a:rPr>
                        <a:t>难应对大流量</a:t>
                      </a:r>
                      <a:endParaRPr lang="en-CN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华文楷体" panose="02010600040101010101" pitchFamily="2" charset="-122"/>
                          <a:ea typeface="+mn-ea"/>
                          <a:cs typeface="+mn-cs"/>
                        </a:rPr>
                        <a:t>按功能</a:t>
                      </a:r>
                      <a:endParaRPr kumimoji="0" lang="en-US" altLang="zh-CN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华文楷体" panose="02010600040101010101" pitchFamily="2" charset="-122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华文楷体" panose="02010600040101010101" pitchFamily="2" charset="-122"/>
                          <a:ea typeface="+mn-ea"/>
                          <a:cs typeface="+mn-cs"/>
                        </a:rPr>
                        <a:t>划分成</a:t>
                      </a:r>
                      <a:endParaRPr kumimoji="0" lang="en-US" altLang="zh-CN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华文楷体" panose="02010600040101010101" pitchFamily="2" charset="-122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华文楷体" panose="02010600040101010101" pitchFamily="2" charset="-122"/>
                          <a:ea typeface="+mn-ea"/>
                          <a:cs typeface="+mn-cs"/>
                        </a:rPr>
                        <a:t>多个部分</a:t>
                      </a:r>
                      <a:endParaRPr kumimoji="0" lang="en-US" altLang="zh-CN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华文楷体" panose="02010600040101010101" pitchFamily="2" charset="-122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华文楷体" panose="02010600040101010101" pitchFamily="2" charset="-122"/>
                          <a:ea typeface="+mn-ea"/>
                          <a:cs typeface="+mn-cs"/>
                        </a:rPr>
                        <a:t>开发：</a:t>
                      </a:r>
                      <a:r>
                        <a:rPr kumimoji="0" lang="zh-CN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华文楷体" panose="02010600040101010101" pitchFamily="2" charset="-122"/>
                          <a:ea typeface="+mn-ea"/>
                          <a:cs typeface="+mn-cs"/>
                        </a:rPr>
                        <a:t>功能多耦合高</a:t>
                      </a:r>
                      <a:endParaRPr kumimoji="0" lang="en-US" altLang="zh-CN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华文楷体" panose="02010600040101010101" pitchFamily="2" charset="-122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华文楷体" panose="02010600040101010101" pitchFamily="2" charset="-122"/>
                          <a:ea typeface="+mn-ea"/>
                          <a:cs typeface="+mn-cs"/>
                        </a:rPr>
                        <a:t>生产：</a:t>
                      </a:r>
                      <a:r>
                        <a:rPr kumimoji="0" lang="zh-CN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华文楷体" panose="02010600040101010101" pitchFamily="2" charset="-122"/>
                          <a:ea typeface="+mn-ea"/>
                          <a:cs typeface="+mn-cs"/>
                        </a:rPr>
                        <a:t>难应对大流量</a:t>
                      </a:r>
                      <a:endParaRPr kumimoji="0" lang="en-CN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华文楷体" panose="02010600040101010101" pitchFamily="2" charset="-122"/>
                          <a:ea typeface="+mn-ea"/>
                          <a:cs typeface="+mn-cs"/>
                        </a:rPr>
                        <a:t>按业务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华文楷体" panose="02010600040101010101" pitchFamily="2" charset="-122"/>
                          <a:ea typeface="+mn-ea"/>
                          <a:cs typeface="+mn-cs"/>
                        </a:rPr>
                        <a:t>集合功能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华文楷体" panose="02010600040101010101" pitchFamily="2" charset="-122"/>
                          <a:ea typeface="+mn-ea"/>
                          <a:cs typeface="+mn-cs"/>
                        </a:rPr>
                        <a:t>组成服务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华文楷体" panose="02010600040101010101" pitchFamily="2" charset="-122"/>
                          <a:ea typeface="+mn-ea"/>
                          <a:cs typeface="+mn-cs"/>
                        </a:rPr>
                        <a:t>开发：</a:t>
                      </a:r>
                      <a:r>
                        <a:rPr kumimoji="0" lang="zh-CN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华文楷体" panose="02010600040101010101" pitchFamily="2" charset="-122"/>
                          <a:ea typeface="+mn-ea"/>
                          <a:cs typeface="+mn-cs"/>
                        </a:rPr>
                        <a:t>耦合度仍然较高</a:t>
                      </a:r>
                      <a:endParaRPr kumimoji="0" lang="en-US" altLang="zh-CN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accent6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华文楷体" panose="02010600040101010101" pitchFamily="2" charset="-122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华文楷体" panose="02010600040101010101" pitchFamily="2" charset="-122"/>
                          <a:ea typeface="+mn-ea"/>
                          <a:cs typeface="+mn-cs"/>
                        </a:rPr>
                        <a:t>生产：</a:t>
                      </a:r>
                      <a:r>
                        <a:rPr kumimoji="0" lang="zh-CN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华文楷体" panose="02010600040101010101" pitchFamily="2" charset="-122"/>
                          <a:ea typeface="+mn-ea"/>
                          <a:cs typeface="+mn-cs"/>
                        </a:rPr>
                        <a:t>有总线性能瓶颈</a:t>
                      </a:r>
                      <a:endParaRPr kumimoji="0" lang="en-CN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accent6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华文楷体" panose="02010600040101010101" pitchFamily="2" charset="-122"/>
                          <a:ea typeface="+mn-ea"/>
                          <a:cs typeface="+mn-cs"/>
                        </a:rPr>
                        <a:t>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华文楷体" panose="02010600040101010101" pitchFamily="2" charset="-122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华文楷体" panose="02010600040101010101" pitchFamily="2" charset="-122"/>
                          <a:ea typeface="+mn-ea"/>
                          <a:cs typeface="+mn-cs"/>
                        </a:rPr>
                        <a:t>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zh-CN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华文楷体" panose="02010600040101010101" pitchFamily="2" charset="-122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华文楷体" panose="02010600040101010101" pitchFamily="2" charset="-122"/>
                          <a:ea typeface="+mn-ea"/>
                          <a:cs typeface="+mn-cs"/>
                        </a:rPr>
                        <a:t>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CN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12985294"/>
                  </a:ext>
                </a:extLst>
              </a:tr>
            </a:tbl>
          </a:graphicData>
        </a:graphic>
      </p:graphicFrame>
      <p:pic>
        <p:nvPicPr>
          <p:cNvPr id="7" name="Picture 8" descr="旧金山的一星米其林初体验-美食频道-手机搜狐">
            <a:extLst>
              <a:ext uri="{FF2B5EF4-FFF2-40B4-BE49-F238E27FC236}">
                <a16:creationId xmlns:a16="http://schemas.microsoft.com/office/drawing/2014/main" id="{8228B681-43D7-484F-B4CD-1A1E00D774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5612" y="2890656"/>
            <a:ext cx="1645919" cy="1126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2" descr="盒马鲜生云南首店进驻昆明大悦城全国门店将超100家">
            <a:extLst>
              <a:ext uri="{FF2B5EF4-FFF2-40B4-BE49-F238E27FC236}">
                <a16:creationId xmlns:a16="http://schemas.microsoft.com/office/drawing/2014/main" id="{E6ED9247-EAD5-5B44-BC57-CC0A798EBC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3858" y="2903719"/>
            <a:ext cx="2437079" cy="1113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E492345-77C4-E741-9191-27DC4570BE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56108" y="2903719"/>
            <a:ext cx="1774233" cy="111360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F77221D-3CB7-E244-8550-50F637916A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74822" y="0"/>
            <a:ext cx="2617177" cy="1336431"/>
          </a:xfrm>
          <a:prstGeom prst="rect">
            <a:avLst/>
          </a:prstGeom>
        </p:spPr>
      </p:pic>
      <p:pic>
        <p:nvPicPr>
          <p:cNvPr id="13" name="Picture 2" descr="沙县小吃如何加盟沙县小吃可以随便开吗_全职加盟网国际站">
            <a:extLst>
              <a:ext uri="{FF2B5EF4-FFF2-40B4-BE49-F238E27FC236}">
                <a16:creationId xmlns:a16="http://schemas.microsoft.com/office/drawing/2014/main" id="{301AA19C-9F43-D34A-8D8A-601E5ED512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5845" y="2890656"/>
            <a:ext cx="1743558" cy="1126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512192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FA6CE-BC36-F54A-AB45-2B6FCFBFE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附录</a:t>
            </a:r>
            <a:r>
              <a:rPr lang="en-US" altLang="zh-CN" dirty="0"/>
              <a:t>1</a:t>
            </a:r>
            <a:r>
              <a:rPr lang="zh-CN" altLang="en-US" dirty="0"/>
              <a:t>：</a:t>
            </a:r>
            <a:r>
              <a:rPr lang="en-CN" dirty="0"/>
              <a:t>微服务发展历程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92091B-9D8E-804B-985B-61308F9F1C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449975"/>
            <a:ext cx="1743559" cy="457200"/>
          </a:xfrm>
        </p:spPr>
        <p:txBody>
          <a:bodyPr/>
          <a:lstStyle/>
          <a:p>
            <a:r>
              <a:rPr lang="en-CN" dirty="0"/>
              <a:t>历史进程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FB241BB-273B-5E40-B021-677DC2DEB5D6}"/>
              </a:ext>
            </a:extLst>
          </p:cNvPr>
          <p:cNvSpPr txBox="1">
            <a:spLocks/>
          </p:cNvSpPr>
          <p:nvPr/>
        </p:nvSpPr>
        <p:spPr>
          <a:xfrm>
            <a:off x="2243379" y="1907175"/>
            <a:ext cx="2425486" cy="45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N" dirty="0"/>
              <a:t>一个餐厅的故事</a:t>
            </a:r>
          </a:p>
        </p:txBody>
      </p:sp>
      <p:graphicFrame>
        <p:nvGraphicFramePr>
          <p:cNvPr id="11" name="Table 11">
            <a:extLst>
              <a:ext uri="{FF2B5EF4-FFF2-40B4-BE49-F238E27FC236}">
                <a16:creationId xmlns:a16="http://schemas.microsoft.com/office/drawing/2014/main" id="{DB7055FF-46C1-1F46-A8BE-6B8D7E22F1C7}"/>
              </a:ext>
            </a:extLst>
          </p:cNvPr>
          <p:cNvGraphicFramePr>
            <a:graphicFrameLocks noGrp="1"/>
          </p:cNvGraphicFramePr>
          <p:nvPr/>
        </p:nvGraphicFramePr>
        <p:xfrm>
          <a:off x="856887" y="2369495"/>
          <a:ext cx="11200130" cy="43912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2461">
                  <a:extLst>
                    <a:ext uri="{9D8B030D-6E8A-4147-A177-3AD203B41FA5}">
                      <a16:colId xmlns:a16="http://schemas.microsoft.com/office/drawing/2014/main" val="1307505900"/>
                    </a:ext>
                  </a:extLst>
                </a:gridCol>
                <a:gridCol w="1815738">
                  <a:extLst>
                    <a:ext uri="{9D8B030D-6E8A-4147-A177-3AD203B41FA5}">
                      <a16:colId xmlns:a16="http://schemas.microsoft.com/office/drawing/2014/main" val="483645372"/>
                    </a:ext>
                  </a:extLst>
                </a:gridCol>
                <a:gridCol w="924438">
                  <a:extLst>
                    <a:ext uri="{9D8B030D-6E8A-4147-A177-3AD203B41FA5}">
                      <a16:colId xmlns:a16="http://schemas.microsoft.com/office/drawing/2014/main" val="2827789012"/>
                    </a:ext>
                  </a:extLst>
                </a:gridCol>
                <a:gridCol w="1688133">
                  <a:extLst>
                    <a:ext uri="{9D8B030D-6E8A-4147-A177-3AD203B41FA5}">
                      <a16:colId xmlns:a16="http://schemas.microsoft.com/office/drawing/2014/main" val="102023058"/>
                    </a:ext>
                  </a:extLst>
                </a:gridCol>
                <a:gridCol w="940526">
                  <a:extLst>
                    <a:ext uri="{9D8B030D-6E8A-4147-A177-3AD203B41FA5}">
                      <a16:colId xmlns:a16="http://schemas.microsoft.com/office/drawing/2014/main" val="536731627"/>
                    </a:ext>
                  </a:extLst>
                </a:gridCol>
                <a:gridCol w="2455817">
                  <a:extLst>
                    <a:ext uri="{9D8B030D-6E8A-4147-A177-3AD203B41FA5}">
                      <a16:colId xmlns:a16="http://schemas.microsoft.com/office/drawing/2014/main" val="1695162053"/>
                    </a:ext>
                  </a:extLst>
                </a:gridCol>
                <a:gridCol w="1099751">
                  <a:extLst>
                    <a:ext uri="{9D8B030D-6E8A-4147-A177-3AD203B41FA5}">
                      <a16:colId xmlns:a16="http://schemas.microsoft.com/office/drawing/2014/main" val="2608020280"/>
                    </a:ext>
                  </a:extLst>
                </a:gridCol>
                <a:gridCol w="1813266">
                  <a:extLst>
                    <a:ext uri="{9D8B030D-6E8A-4147-A177-3AD203B41FA5}">
                      <a16:colId xmlns:a16="http://schemas.microsoft.com/office/drawing/2014/main" val="116904845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C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dirty="0"/>
                        <a:t>小餐厅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流量</a:t>
                      </a:r>
                      <a:r>
                        <a:rPr kumimoji="0" lang="zh-CN" alt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增大</a:t>
                      </a:r>
                      <a:endParaRPr kumimoji="0" lang="en-US" altLang="zh-CN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lt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--------------》</a:t>
                      </a:r>
                      <a:endParaRPr kumimoji="0" lang="en-US" altLang="zh-CN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华文楷体" panose="02010600040101010101" pitchFamily="2" charset="-122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dirty="0"/>
                        <a:t>大餐厅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功能增加</a:t>
                      </a:r>
                      <a:endParaRPr kumimoji="0" lang="en-US" altLang="zh-CN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--------------》</a:t>
                      </a:r>
                      <a:endParaRPr kumimoji="0" lang="en-US" altLang="zh-CN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华文楷体" panose="02010600040101010101" pitchFamily="2" charset="-122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dirty="0"/>
                        <a:t>多功能综合市场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规模增大</a:t>
                      </a:r>
                      <a:endParaRPr kumimoji="0" lang="en-US" altLang="zh-CN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--------------》</a:t>
                      </a:r>
                      <a:endParaRPr kumimoji="0" lang="en-US" altLang="zh-CN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华文楷体" panose="02010600040101010101" pitchFamily="2" charset="-122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dirty="0"/>
                        <a:t>产业链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5730714"/>
                  </a:ext>
                </a:extLst>
              </a:tr>
              <a:tr h="1160418">
                <a:tc rowSpan="3">
                  <a:txBody>
                    <a:bodyPr/>
                    <a:lstStyle/>
                    <a:p>
                      <a:pPr algn="ctr"/>
                      <a:r>
                        <a:rPr lang="en-CN" dirty="0"/>
                        <a:t>餐厅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N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华文楷体" panose="02010600040101010101" pitchFamily="2" charset="-122"/>
                          <a:ea typeface="+mn-ea"/>
                          <a:cs typeface="+mn-cs"/>
                        </a:rPr>
                        <a:t>分工</a:t>
                      </a:r>
                      <a:endParaRPr kumimoji="0" lang="en-US" altLang="zh-CN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华文楷体" panose="02010600040101010101" pitchFamily="2" charset="-122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华文楷体" panose="02010600040101010101" pitchFamily="2" charset="-122"/>
                          <a:ea typeface="+mn-ea"/>
                          <a:cs typeface="+mn-cs"/>
                        </a:rPr>
                        <a:t>-----------》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N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华文楷体" panose="02010600040101010101" pitchFamily="2" charset="-122"/>
                          <a:ea typeface="+mn-ea"/>
                          <a:cs typeface="+mn-cs"/>
                        </a:rPr>
                        <a:t>分部门</a:t>
                      </a:r>
                      <a:endParaRPr kumimoji="0" lang="en-US" altLang="zh-CN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华文楷体" panose="02010600040101010101" pitchFamily="2" charset="-122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华文楷体" panose="02010600040101010101" pitchFamily="2" charset="-122"/>
                          <a:ea typeface="+mn-ea"/>
                          <a:cs typeface="+mn-cs"/>
                        </a:rPr>
                        <a:t>------------》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N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华文楷体" panose="02010600040101010101" pitchFamily="2" charset="-122"/>
                          <a:ea typeface="+mn-ea"/>
                          <a:cs typeface="+mn-cs"/>
                        </a:rPr>
                        <a:t>分公司</a:t>
                      </a:r>
                      <a:endParaRPr kumimoji="0" lang="en-US" altLang="zh-CN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accent6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华文楷体" panose="02010600040101010101" pitchFamily="2" charset="-122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华文楷体" panose="02010600040101010101" pitchFamily="2" charset="-122"/>
                          <a:ea typeface="+mn-ea"/>
                          <a:cs typeface="+mn-cs"/>
                        </a:rPr>
                        <a:t>------------》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N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22264779"/>
                  </a:ext>
                </a:extLst>
              </a:tr>
              <a:tr h="129902"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kern="120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只有</a:t>
                      </a:r>
                      <a:r>
                        <a:rPr kumimoji="0" lang="zh-CN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一种</a:t>
                      </a:r>
                      <a:r>
                        <a:rPr lang="zh-CN" altLang="en-US" sz="1400" kern="120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“全能”员工</a:t>
                      </a:r>
                      <a:endParaRPr lang="en-CN" sz="1400" kern="1200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zh-CN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华文楷体" panose="02010600040101010101" pitchFamily="2" charset="-122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华文楷体" panose="02010600040101010101" pitchFamily="2" charset="-122"/>
                          <a:ea typeface="+mn-ea"/>
                          <a:cs typeface="+mn-cs"/>
                        </a:rPr>
                        <a:t>多工种</a:t>
                      </a:r>
                      <a:endParaRPr lang="en-CN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zh-CN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华文楷体" panose="02010600040101010101" pitchFamily="2" charset="-122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华文楷体" panose="02010600040101010101" pitchFamily="2" charset="-122"/>
                          <a:ea typeface="+mn-ea"/>
                          <a:cs typeface="+mn-cs"/>
                        </a:rPr>
                        <a:t>多部门</a:t>
                      </a:r>
                      <a:endParaRPr lang="en-CN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zh-CN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华文楷体" panose="02010600040101010101" pitchFamily="2" charset="-122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华文楷体" panose="02010600040101010101" pitchFamily="2" charset="-122"/>
                          <a:ea typeface="+mn-ea"/>
                          <a:cs typeface="+mn-cs"/>
                        </a:rPr>
                        <a:t>多公司</a:t>
                      </a:r>
                      <a:endParaRPr lang="en-CN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006968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C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华文楷体" panose="02010600040101010101" pitchFamily="2" charset="-122"/>
                          <a:ea typeface="+mn-ea"/>
                          <a:cs typeface="+mn-cs"/>
                        </a:rPr>
                        <a:t>对员工素质要求太高</a:t>
                      </a:r>
                      <a:endParaRPr kumimoji="0" lang="en-US" altLang="zh-CN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华文楷体" panose="02010600040101010101" pitchFamily="2" charset="-122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华文楷体" panose="02010600040101010101" pitchFamily="2" charset="-122"/>
                          <a:ea typeface="+mn-ea"/>
                          <a:cs typeface="+mn-cs"/>
                        </a:rPr>
                        <a:t>以工作为单位划分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华文楷体" panose="02010600040101010101" pitchFamily="2" charset="-122"/>
                          <a:ea typeface="+mn-ea"/>
                          <a:cs typeface="+mn-cs"/>
                        </a:rPr>
                        <a:t>员工间直接交流，关系复杂混乱</a:t>
                      </a:r>
                      <a:endParaRPr kumimoji="0" lang="en-US" altLang="zh-CN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华文楷体" panose="02010600040101010101" pitchFamily="2" charset="-122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华文楷体" panose="02010600040101010101" pitchFamily="2" charset="-122"/>
                          <a:ea typeface="+mn-ea"/>
                          <a:cs typeface="+mn-cs"/>
                        </a:rPr>
                        <a:t>以部门为单位交流</a:t>
                      </a:r>
                      <a:endParaRPr kumimoji="0" lang="en-US" altLang="zh-CN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华文楷体" panose="02010600040101010101" pitchFamily="2" charset="-122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华文楷体" panose="02010600040101010101" pitchFamily="2" charset="-122"/>
                          <a:ea typeface="+mn-ea"/>
                          <a:cs typeface="+mn-cs"/>
                        </a:rPr>
                        <a:t>各部门放在一起，</a:t>
                      </a:r>
                      <a:endParaRPr kumimoji="0" lang="en-US" altLang="zh-CN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华文楷体" panose="02010600040101010101" pitchFamily="2" charset="-122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华文楷体" panose="02010600040101010101" pitchFamily="2" charset="-122"/>
                          <a:ea typeface="+mn-ea"/>
                          <a:cs typeface="+mn-cs"/>
                        </a:rPr>
                        <a:t>对扩张有限制</a:t>
                      </a:r>
                      <a:endParaRPr kumimoji="0" lang="en-US" altLang="zh-CN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华文楷体" panose="02010600040101010101" pitchFamily="2" charset="-122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zh-CN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accent6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华文楷体" panose="02010600040101010101" pitchFamily="2" charset="-122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华文楷体" panose="02010600040101010101" pitchFamily="2" charset="-122"/>
                          <a:ea typeface="+mn-ea"/>
                          <a:cs typeface="+mn-cs"/>
                        </a:rPr>
                        <a:t>各公司自由发展</a:t>
                      </a:r>
                      <a:endParaRPr lang="en-CN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48668740"/>
                  </a:ext>
                </a:extLst>
              </a:tr>
              <a:tr h="731520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代码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只有一个主函数</a:t>
                      </a:r>
                      <a:endParaRPr lang="en-CN" sz="1800" kern="1200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华文楷体" panose="02010600040101010101" pitchFamily="2" charset="-122"/>
                          <a:ea typeface="+mn-ea"/>
                          <a:cs typeface="+mn-cs"/>
                        </a:rPr>
                        <a:t>模块化</a:t>
                      </a:r>
                      <a:endParaRPr kumimoji="0" lang="en-US" altLang="zh-CN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华文楷体" panose="02010600040101010101" pitchFamily="2" charset="-122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华文楷体" panose="02010600040101010101" pitchFamily="2" charset="-122"/>
                          <a:ea typeface="+mn-ea"/>
                          <a:cs typeface="+mn-cs"/>
                        </a:rPr>
                        <a:t>-----------》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华文楷体" panose="02010600040101010101" pitchFamily="2" charset="-122"/>
                          <a:ea typeface="+mn-ea"/>
                          <a:cs typeface="+mn-cs"/>
                        </a:rPr>
                        <a:t>组件化</a:t>
                      </a:r>
                      <a:endParaRPr lang="en-C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华文楷体" panose="02010600040101010101" pitchFamily="2" charset="-122"/>
                          <a:ea typeface="+mn-ea"/>
                          <a:cs typeface="+mn-cs"/>
                        </a:rPr>
                        <a:t>多函数</a:t>
                      </a:r>
                      <a:r>
                        <a:rPr kumimoji="0" lang="en-US" altLang="zh-CN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华文楷体" panose="02010600040101010101" pitchFamily="2" charset="-122"/>
                          <a:ea typeface="+mn-ea"/>
                          <a:cs typeface="+mn-cs"/>
                        </a:rPr>
                        <a:t>/</a:t>
                      </a:r>
                      <a:r>
                        <a:rPr kumimoji="0" lang="zh-CN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华文楷体" panose="02010600040101010101" pitchFamily="2" charset="-122"/>
                          <a:ea typeface="+mn-ea"/>
                          <a:cs typeface="+mn-cs"/>
                        </a:rPr>
                        <a:t>类</a:t>
                      </a:r>
                      <a:r>
                        <a:rPr kumimoji="0" lang="en-US" altLang="zh-CN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华文楷体" panose="02010600040101010101" pitchFamily="2" charset="-122"/>
                          <a:ea typeface="+mn-ea"/>
                          <a:cs typeface="+mn-cs"/>
                        </a:rPr>
                        <a:t>/</a:t>
                      </a:r>
                      <a:r>
                        <a:rPr kumimoji="0" lang="zh-CN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华文楷体" panose="02010600040101010101" pitchFamily="2" charset="-122"/>
                          <a:ea typeface="+mn-ea"/>
                          <a:cs typeface="+mn-cs"/>
                        </a:rPr>
                        <a:t>文件</a:t>
                      </a:r>
                      <a:endParaRPr kumimoji="0" lang="en-US" altLang="zh-CN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华文楷体" panose="02010600040101010101" pitchFamily="2" charset="-122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华文楷体" panose="02010600040101010101" pitchFamily="2" charset="-122"/>
                          <a:ea typeface="+mn-ea"/>
                          <a:cs typeface="+mn-cs"/>
                        </a:rPr>
                        <a:t>（逻辑层面的划分）</a:t>
                      </a:r>
                      <a:endParaRPr kumimoji="0" lang="en-CN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华文楷体" panose="02010600040101010101" pitchFamily="2" charset="-122"/>
                          <a:ea typeface="+mn-ea"/>
                          <a:cs typeface="+mn-cs"/>
                        </a:rPr>
                        <a:t>服务化</a:t>
                      </a:r>
                      <a:endParaRPr kumimoji="0" lang="en-US" altLang="zh-CN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华文楷体" panose="02010600040101010101" pitchFamily="2" charset="-122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华文楷体" panose="02010600040101010101" pitchFamily="2" charset="-122"/>
                          <a:ea typeface="+mn-ea"/>
                          <a:cs typeface="+mn-cs"/>
                        </a:rPr>
                        <a:t>------------》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华文楷体" panose="02010600040101010101" pitchFamily="2" charset="-122"/>
                          <a:ea typeface="+mn-ea"/>
                          <a:cs typeface="+mn-cs"/>
                        </a:rPr>
                        <a:t>面向服务框架</a:t>
                      </a:r>
                      <a:r>
                        <a:rPr kumimoji="0" lang="en-US" altLang="zh-CN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华文楷体" panose="02010600040101010101" pitchFamily="2" charset="-122"/>
                          <a:ea typeface="+mn-ea"/>
                          <a:cs typeface="+mn-cs"/>
                        </a:rPr>
                        <a:t> SOA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华文楷体" panose="02010600040101010101" pitchFamily="2" charset="-122"/>
                          <a:ea typeface="+mn-ea"/>
                          <a:cs typeface="+mn-cs"/>
                        </a:rPr>
                        <a:t>(Service-Oriented Architecture)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华文楷体" panose="02010600040101010101" pitchFamily="2" charset="-122"/>
                          <a:ea typeface="+mn-ea"/>
                          <a:cs typeface="+mn-cs"/>
                        </a:rPr>
                        <a:t>（业务层面的划分）</a:t>
                      </a:r>
                      <a:endParaRPr kumimoji="0" lang="en-US" altLang="zh-CN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华文楷体" panose="02010600040101010101" pitchFamily="2" charset="-122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华文楷体" panose="02010600040101010101" pitchFamily="2" charset="-122"/>
                          <a:ea typeface="+mn-ea"/>
                          <a:cs typeface="+mn-cs"/>
                        </a:rPr>
                        <a:t>微服务化</a:t>
                      </a:r>
                      <a:endParaRPr kumimoji="0" lang="en-US" altLang="zh-CN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accent6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华文楷体" panose="02010600040101010101" pitchFamily="2" charset="-122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华文楷体" panose="02010600040101010101" pitchFamily="2" charset="-122"/>
                          <a:ea typeface="+mn-ea"/>
                          <a:cs typeface="+mn-cs"/>
                        </a:rPr>
                        <a:t>------------》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zh-CN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accent6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华文楷体" panose="02010600040101010101" pitchFamily="2" charset="-122"/>
                        <a:ea typeface="+mn-ea"/>
                        <a:cs typeface="+mn-cs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华文楷体" panose="02010600040101010101" pitchFamily="2" charset="-122"/>
                          <a:ea typeface="+mn-ea"/>
                          <a:cs typeface="+mn-cs"/>
                        </a:rPr>
                        <a:t>微服务框架</a:t>
                      </a:r>
                      <a:endParaRPr kumimoji="0" lang="en-US" altLang="zh-CN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accent6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华文楷体" panose="02010600040101010101" pitchFamily="2" charset="-122"/>
                        <a:ea typeface="+mn-ea"/>
                        <a:cs typeface="+mn-cs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zh-CN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accent6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华文楷体" panose="02010600040101010101" pitchFamily="2" charset="-122"/>
                        <a:ea typeface="+mn-ea"/>
                        <a:cs typeface="+mn-cs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zh-CN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accent6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华文楷体" panose="02010600040101010101" pitchFamily="2" charset="-122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2598850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CN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华文楷体" panose="02010600040101010101" pitchFamily="2" charset="-122"/>
                          <a:ea typeface="+mn-ea"/>
                          <a:cs typeface="+mn-cs"/>
                        </a:rPr>
                        <a:t>开发：</a:t>
                      </a:r>
                      <a:r>
                        <a:rPr kumimoji="0" lang="zh-CN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华文楷体" panose="02010600040101010101" pitchFamily="2" charset="-122"/>
                          <a:ea typeface="+mn-ea"/>
                          <a:cs typeface="+mn-cs"/>
                        </a:rPr>
                        <a:t>函数逻辑复杂</a:t>
                      </a:r>
                      <a:endParaRPr kumimoji="0" lang="en-US" altLang="zh-CN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华文楷体" panose="02010600040101010101" pitchFamily="2" charset="-122"/>
                        <a:ea typeface="+mn-ea"/>
                        <a:cs typeface="+mn-cs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华文楷体" panose="02010600040101010101" pitchFamily="2" charset="-122"/>
                          <a:ea typeface="+mn-ea"/>
                          <a:cs typeface="+mn-cs"/>
                        </a:rPr>
                        <a:t>生产：</a:t>
                      </a:r>
                      <a:r>
                        <a:rPr kumimoji="0" lang="zh-CN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华文楷体" panose="02010600040101010101" pitchFamily="2" charset="-122"/>
                          <a:ea typeface="+mn-ea"/>
                          <a:cs typeface="+mn-cs"/>
                        </a:rPr>
                        <a:t>难应对大流量</a:t>
                      </a:r>
                      <a:endParaRPr lang="en-CN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华文楷体" panose="02010600040101010101" pitchFamily="2" charset="-122"/>
                          <a:ea typeface="+mn-ea"/>
                          <a:cs typeface="+mn-cs"/>
                        </a:rPr>
                        <a:t>按功能</a:t>
                      </a:r>
                      <a:endParaRPr kumimoji="0" lang="en-US" altLang="zh-CN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华文楷体" panose="02010600040101010101" pitchFamily="2" charset="-122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华文楷体" panose="02010600040101010101" pitchFamily="2" charset="-122"/>
                          <a:ea typeface="+mn-ea"/>
                          <a:cs typeface="+mn-cs"/>
                        </a:rPr>
                        <a:t>划分成</a:t>
                      </a:r>
                      <a:endParaRPr kumimoji="0" lang="en-US" altLang="zh-CN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华文楷体" panose="02010600040101010101" pitchFamily="2" charset="-122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华文楷体" panose="02010600040101010101" pitchFamily="2" charset="-122"/>
                          <a:ea typeface="+mn-ea"/>
                          <a:cs typeface="+mn-cs"/>
                        </a:rPr>
                        <a:t>多个部分</a:t>
                      </a:r>
                      <a:endParaRPr kumimoji="0" lang="en-US" altLang="zh-CN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华文楷体" panose="02010600040101010101" pitchFamily="2" charset="-122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华文楷体" panose="02010600040101010101" pitchFamily="2" charset="-122"/>
                          <a:ea typeface="+mn-ea"/>
                          <a:cs typeface="+mn-cs"/>
                        </a:rPr>
                        <a:t>开发：</a:t>
                      </a:r>
                      <a:r>
                        <a:rPr kumimoji="0" lang="zh-CN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华文楷体" panose="02010600040101010101" pitchFamily="2" charset="-122"/>
                          <a:ea typeface="+mn-ea"/>
                          <a:cs typeface="+mn-cs"/>
                        </a:rPr>
                        <a:t>功能多耦合高</a:t>
                      </a:r>
                      <a:endParaRPr kumimoji="0" lang="en-US" altLang="zh-CN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华文楷体" panose="02010600040101010101" pitchFamily="2" charset="-122"/>
                        <a:ea typeface="+mn-ea"/>
                        <a:cs typeface="+mn-cs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华文楷体" panose="02010600040101010101" pitchFamily="2" charset="-122"/>
                          <a:ea typeface="+mn-ea"/>
                          <a:cs typeface="+mn-cs"/>
                        </a:rPr>
                        <a:t>生产：</a:t>
                      </a:r>
                      <a:r>
                        <a:rPr kumimoji="0" lang="zh-CN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华文楷体" panose="02010600040101010101" pitchFamily="2" charset="-122"/>
                          <a:ea typeface="+mn-ea"/>
                          <a:cs typeface="+mn-cs"/>
                        </a:rPr>
                        <a:t>难应对大流量</a:t>
                      </a:r>
                      <a:endParaRPr lang="en-CN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华文楷体" panose="02010600040101010101" pitchFamily="2" charset="-122"/>
                          <a:ea typeface="+mn-ea"/>
                          <a:cs typeface="+mn-cs"/>
                        </a:rPr>
                        <a:t>按业务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华文楷体" panose="02010600040101010101" pitchFamily="2" charset="-122"/>
                          <a:ea typeface="+mn-ea"/>
                          <a:cs typeface="+mn-cs"/>
                        </a:rPr>
                        <a:t>集合功能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华文楷体" panose="02010600040101010101" pitchFamily="2" charset="-122"/>
                          <a:ea typeface="+mn-ea"/>
                          <a:cs typeface="+mn-cs"/>
                        </a:rPr>
                        <a:t>组成服务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华文楷体" panose="02010600040101010101" pitchFamily="2" charset="-122"/>
                          <a:ea typeface="+mn-ea"/>
                          <a:cs typeface="+mn-cs"/>
                        </a:rPr>
                        <a:t>开发：</a:t>
                      </a:r>
                      <a:r>
                        <a:rPr kumimoji="0" lang="zh-CN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华文楷体" panose="02010600040101010101" pitchFamily="2" charset="-122"/>
                          <a:ea typeface="+mn-ea"/>
                          <a:cs typeface="+mn-cs"/>
                        </a:rPr>
                        <a:t>耦合度仍然较高</a:t>
                      </a:r>
                      <a:endParaRPr kumimoji="0" lang="en-US" altLang="zh-CN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华文楷体" panose="02010600040101010101" pitchFamily="2" charset="-122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华文楷体" panose="02010600040101010101" pitchFamily="2" charset="-122"/>
                          <a:ea typeface="+mn-ea"/>
                          <a:cs typeface="+mn-cs"/>
                        </a:rPr>
                        <a:t>生产：</a:t>
                      </a:r>
                      <a:r>
                        <a:rPr kumimoji="0" lang="zh-CN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华文楷体" panose="02010600040101010101" pitchFamily="2" charset="-122"/>
                          <a:ea typeface="+mn-ea"/>
                          <a:cs typeface="+mn-cs"/>
                        </a:rPr>
                        <a:t>有总线性能瓶颈</a:t>
                      </a:r>
                      <a:endParaRPr kumimoji="0" lang="en-CN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华文楷体" panose="02010600040101010101" pitchFamily="2" charset="-122"/>
                          <a:ea typeface="+mn-ea"/>
                          <a:cs typeface="+mn-cs"/>
                        </a:rPr>
                        <a:t>服务再细分</a:t>
                      </a:r>
                      <a:endParaRPr kumimoji="0" lang="en-US" altLang="zh-CN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accent6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华文楷体" panose="02010600040101010101" pitchFamily="2" charset="-122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zh-CN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accent6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华文楷体" panose="02010600040101010101" pitchFamily="2" charset="-122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华文楷体" panose="02010600040101010101" pitchFamily="2" charset="-122"/>
                          <a:ea typeface="+mn-ea"/>
                          <a:cs typeface="+mn-cs"/>
                        </a:rPr>
                        <a:t>部署分布式</a:t>
                      </a:r>
                      <a:endParaRPr kumimoji="0" lang="en-US" altLang="zh-CN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accent6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华文楷体" panose="02010600040101010101" pitchFamily="2" charset="-122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华文楷体" panose="02010600040101010101" pitchFamily="2" charset="-122"/>
                          <a:ea typeface="+mn-ea"/>
                          <a:cs typeface="+mn-cs"/>
                        </a:rPr>
                        <a:t>开发：</a:t>
                      </a:r>
                      <a:r>
                        <a:rPr kumimoji="0" lang="zh-CN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华文楷体" panose="02010600040101010101" pitchFamily="2" charset="-122"/>
                          <a:ea typeface="+mn-ea"/>
                          <a:cs typeface="+mn-cs"/>
                        </a:rPr>
                        <a:t>粒度更小</a:t>
                      </a:r>
                      <a:r>
                        <a:rPr kumimoji="0" lang="zh-CN" altLang="en-CN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华文楷体" panose="02010600040101010101" pitchFamily="2" charset="-122"/>
                          <a:ea typeface="+mn-ea"/>
                          <a:cs typeface="+mn-cs"/>
                        </a:rPr>
                        <a:t>耦合更松</a:t>
                      </a:r>
                      <a:endParaRPr kumimoji="0" lang="en-US" altLang="zh-CN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accent6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华文楷体" panose="02010600040101010101" pitchFamily="2" charset="-122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华文楷体" panose="02010600040101010101" pitchFamily="2" charset="-122"/>
                          <a:ea typeface="+mn-ea"/>
                          <a:cs typeface="+mn-cs"/>
                        </a:rPr>
                        <a:t>生产：</a:t>
                      </a:r>
                      <a:r>
                        <a:rPr kumimoji="0" lang="zh-CN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华文楷体" panose="02010600040101010101" pitchFamily="2" charset="-122"/>
                          <a:ea typeface="+mn-ea"/>
                          <a:cs typeface="+mn-cs"/>
                        </a:rPr>
                        <a:t>每个服务可独立部署</a:t>
                      </a:r>
                      <a:endParaRPr kumimoji="0" lang="en-CN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accent6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12985294"/>
                  </a:ext>
                </a:extLst>
              </a:tr>
            </a:tbl>
          </a:graphicData>
        </a:graphic>
      </p:graphicFrame>
      <p:pic>
        <p:nvPicPr>
          <p:cNvPr id="1032" name="Picture 8" descr="旧金山的一星米其林初体验-美食频道-手机搜狐">
            <a:extLst>
              <a:ext uri="{FF2B5EF4-FFF2-40B4-BE49-F238E27FC236}">
                <a16:creationId xmlns:a16="http://schemas.microsoft.com/office/drawing/2014/main" id="{A0C540CE-9CAC-E54B-A678-0CA73A832E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5612" y="2890656"/>
            <a:ext cx="1645919" cy="1126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盒马鲜生云南首店进驻昆明大悦城全国门店将超100家">
            <a:extLst>
              <a:ext uri="{FF2B5EF4-FFF2-40B4-BE49-F238E27FC236}">
                <a16:creationId xmlns:a16="http://schemas.microsoft.com/office/drawing/2014/main" id="{200C1001-8F2D-474F-955B-958593A2F3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3858" y="2903719"/>
            <a:ext cx="2437079" cy="1113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43CDB8D-FFB9-444F-923F-3296D40C58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56108" y="2903719"/>
            <a:ext cx="1774233" cy="111360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B50F31F-7837-3D4D-B342-F37CF35AD8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74822" y="0"/>
            <a:ext cx="2617177" cy="1336431"/>
          </a:xfrm>
          <a:prstGeom prst="rect">
            <a:avLst/>
          </a:prstGeom>
        </p:spPr>
      </p:pic>
      <p:pic>
        <p:nvPicPr>
          <p:cNvPr id="13" name="Picture 2" descr="沙县小吃如何加盟沙县小吃可以随便开吗_全职加盟网国际站">
            <a:extLst>
              <a:ext uri="{FF2B5EF4-FFF2-40B4-BE49-F238E27FC236}">
                <a16:creationId xmlns:a16="http://schemas.microsoft.com/office/drawing/2014/main" id="{E361146C-7927-DA4A-96E3-2CF8CE5BC5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5845" y="2890656"/>
            <a:ext cx="1743558" cy="1126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547449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FA6CE-BC36-F54A-AB45-2B6FCFBFE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附录</a:t>
            </a:r>
            <a:r>
              <a:rPr lang="en-US" altLang="zh-CN" dirty="0"/>
              <a:t>1</a:t>
            </a:r>
            <a:r>
              <a:rPr lang="zh-CN" altLang="en-US" dirty="0"/>
              <a:t>：</a:t>
            </a:r>
            <a:r>
              <a:rPr lang="en-CN" dirty="0"/>
              <a:t>微服务发展历程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92091B-9D8E-804B-985B-61308F9F1C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449975"/>
            <a:ext cx="1743559" cy="457200"/>
          </a:xfrm>
        </p:spPr>
        <p:txBody>
          <a:bodyPr/>
          <a:lstStyle/>
          <a:p>
            <a:r>
              <a:rPr lang="en-CN" dirty="0"/>
              <a:t>历史进程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FB241BB-273B-5E40-B021-677DC2DEB5D6}"/>
              </a:ext>
            </a:extLst>
          </p:cNvPr>
          <p:cNvSpPr txBox="1">
            <a:spLocks/>
          </p:cNvSpPr>
          <p:nvPr/>
        </p:nvSpPr>
        <p:spPr>
          <a:xfrm>
            <a:off x="2243379" y="1907175"/>
            <a:ext cx="2425486" cy="45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N" dirty="0"/>
              <a:t>一个餐厅的故事</a:t>
            </a:r>
          </a:p>
        </p:txBody>
      </p:sp>
      <p:graphicFrame>
        <p:nvGraphicFramePr>
          <p:cNvPr id="11" name="Table 11">
            <a:extLst>
              <a:ext uri="{FF2B5EF4-FFF2-40B4-BE49-F238E27FC236}">
                <a16:creationId xmlns:a16="http://schemas.microsoft.com/office/drawing/2014/main" id="{DB7055FF-46C1-1F46-A8BE-6B8D7E22F1C7}"/>
              </a:ext>
            </a:extLst>
          </p:cNvPr>
          <p:cNvGraphicFramePr>
            <a:graphicFrameLocks noGrp="1"/>
          </p:cNvGraphicFramePr>
          <p:nvPr/>
        </p:nvGraphicFramePr>
        <p:xfrm>
          <a:off x="856887" y="2369495"/>
          <a:ext cx="11200130" cy="43912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2461">
                  <a:extLst>
                    <a:ext uri="{9D8B030D-6E8A-4147-A177-3AD203B41FA5}">
                      <a16:colId xmlns:a16="http://schemas.microsoft.com/office/drawing/2014/main" val="1307505900"/>
                    </a:ext>
                  </a:extLst>
                </a:gridCol>
                <a:gridCol w="1815738">
                  <a:extLst>
                    <a:ext uri="{9D8B030D-6E8A-4147-A177-3AD203B41FA5}">
                      <a16:colId xmlns:a16="http://schemas.microsoft.com/office/drawing/2014/main" val="483645372"/>
                    </a:ext>
                  </a:extLst>
                </a:gridCol>
                <a:gridCol w="924438">
                  <a:extLst>
                    <a:ext uri="{9D8B030D-6E8A-4147-A177-3AD203B41FA5}">
                      <a16:colId xmlns:a16="http://schemas.microsoft.com/office/drawing/2014/main" val="2827789012"/>
                    </a:ext>
                  </a:extLst>
                </a:gridCol>
                <a:gridCol w="1688133">
                  <a:extLst>
                    <a:ext uri="{9D8B030D-6E8A-4147-A177-3AD203B41FA5}">
                      <a16:colId xmlns:a16="http://schemas.microsoft.com/office/drawing/2014/main" val="102023058"/>
                    </a:ext>
                  </a:extLst>
                </a:gridCol>
                <a:gridCol w="940526">
                  <a:extLst>
                    <a:ext uri="{9D8B030D-6E8A-4147-A177-3AD203B41FA5}">
                      <a16:colId xmlns:a16="http://schemas.microsoft.com/office/drawing/2014/main" val="536731627"/>
                    </a:ext>
                  </a:extLst>
                </a:gridCol>
                <a:gridCol w="2455817">
                  <a:extLst>
                    <a:ext uri="{9D8B030D-6E8A-4147-A177-3AD203B41FA5}">
                      <a16:colId xmlns:a16="http://schemas.microsoft.com/office/drawing/2014/main" val="1695162053"/>
                    </a:ext>
                  </a:extLst>
                </a:gridCol>
                <a:gridCol w="1099751">
                  <a:extLst>
                    <a:ext uri="{9D8B030D-6E8A-4147-A177-3AD203B41FA5}">
                      <a16:colId xmlns:a16="http://schemas.microsoft.com/office/drawing/2014/main" val="2608020280"/>
                    </a:ext>
                  </a:extLst>
                </a:gridCol>
                <a:gridCol w="1813266">
                  <a:extLst>
                    <a:ext uri="{9D8B030D-6E8A-4147-A177-3AD203B41FA5}">
                      <a16:colId xmlns:a16="http://schemas.microsoft.com/office/drawing/2014/main" val="116904845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C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dirty="0"/>
                        <a:t>小餐厅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流量</a:t>
                      </a:r>
                      <a:r>
                        <a:rPr kumimoji="0" lang="zh-CN" alt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增大</a:t>
                      </a:r>
                      <a:endParaRPr kumimoji="0" lang="en-US" altLang="zh-CN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lt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--------------》</a:t>
                      </a:r>
                      <a:endParaRPr kumimoji="0" lang="en-US" altLang="zh-CN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华文楷体" panose="02010600040101010101" pitchFamily="2" charset="-122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dirty="0"/>
                        <a:t>大餐厅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功能增加</a:t>
                      </a:r>
                      <a:endParaRPr kumimoji="0" lang="en-US" altLang="zh-CN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--------------》</a:t>
                      </a:r>
                      <a:endParaRPr kumimoji="0" lang="en-US" altLang="zh-CN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华文楷体" panose="02010600040101010101" pitchFamily="2" charset="-122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dirty="0"/>
                        <a:t>多功能综合市场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规模增大</a:t>
                      </a:r>
                      <a:endParaRPr kumimoji="0" lang="en-US" altLang="zh-CN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--------------》</a:t>
                      </a:r>
                      <a:endParaRPr kumimoji="0" lang="en-US" altLang="zh-CN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华文楷体" panose="02010600040101010101" pitchFamily="2" charset="-122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dirty="0"/>
                        <a:t>产业链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5730714"/>
                  </a:ext>
                </a:extLst>
              </a:tr>
              <a:tr h="1160418">
                <a:tc rowSpan="3">
                  <a:txBody>
                    <a:bodyPr/>
                    <a:lstStyle/>
                    <a:p>
                      <a:pPr algn="ctr"/>
                      <a:r>
                        <a:rPr lang="en-CN" dirty="0"/>
                        <a:t>餐厅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N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华文楷体" panose="02010600040101010101" pitchFamily="2" charset="-122"/>
                          <a:ea typeface="+mn-ea"/>
                          <a:cs typeface="+mn-cs"/>
                        </a:rPr>
                        <a:t>分工</a:t>
                      </a:r>
                      <a:endParaRPr kumimoji="0" lang="en-US" altLang="zh-CN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华文楷体" panose="02010600040101010101" pitchFamily="2" charset="-122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华文楷体" panose="02010600040101010101" pitchFamily="2" charset="-122"/>
                          <a:ea typeface="+mn-ea"/>
                          <a:cs typeface="+mn-cs"/>
                        </a:rPr>
                        <a:t>-----------》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N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华文楷体" panose="02010600040101010101" pitchFamily="2" charset="-122"/>
                          <a:ea typeface="+mn-ea"/>
                          <a:cs typeface="+mn-cs"/>
                        </a:rPr>
                        <a:t>分部门</a:t>
                      </a:r>
                      <a:endParaRPr kumimoji="0" lang="en-US" altLang="zh-CN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华文楷体" panose="02010600040101010101" pitchFamily="2" charset="-122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华文楷体" panose="02010600040101010101" pitchFamily="2" charset="-122"/>
                          <a:ea typeface="+mn-ea"/>
                          <a:cs typeface="+mn-cs"/>
                        </a:rPr>
                        <a:t>------------》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N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华文楷体" panose="02010600040101010101" pitchFamily="2" charset="-122"/>
                          <a:ea typeface="+mn-ea"/>
                          <a:cs typeface="+mn-cs"/>
                        </a:rPr>
                        <a:t>分公司</a:t>
                      </a:r>
                      <a:endParaRPr kumimoji="0" lang="en-US" altLang="zh-CN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华文楷体" panose="02010600040101010101" pitchFamily="2" charset="-122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华文楷体" panose="02010600040101010101" pitchFamily="2" charset="-122"/>
                          <a:ea typeface="+mn-ea"/>
                          <a:cs typeface="+mn-cs"/>
                        </a:rPr>
                        <a:t>------------》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N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22264779"/>
                  </a:ext>
                </a:extLst>
              </a:tr>
              <a:tr h="129902"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kern="120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只有</a:t>
                      </a:r>
                      <a:r>
                        <a:rPr kumimoji="0" lang="zh-CN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一种</a:t>
                      </a:r>
                      <a:r>
                        <a:rPr lang="zh-CN" altLang="en-US" sz="1400" kern="120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“全能”员工</a:t>
                      </a:r>
                      <a:endParaRPr lang="en-CN" sz="1400" kern="1200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zh-CN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华文楷体" panose="02010600040101010101" pitchFamily="2" charset="-122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华文楷体" panose="02010600040101010101" pitchFamily="2" charset="-122"/>
                          <a:ea typeface="+mn-ea"/>
                          <a:cs typeface="+mn-cs"/>
                        </a:rPr>
                        <a:t>多工种</a:t>
                      </a:r>
                      <a:endParaRPr lang="en-CN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zh-CN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华文楷体" panose="02010600040101010101" pitchFamily="2" charset="-122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华文楷体" panose="02010600040101010101" pitchFamily="2" charset="-122"/>
                          <a:ea typeface="+mn-ea"/>
                          <a:cs typeface="+mn-cs"/>
                        </a:rPr>
                        <a:t>多部门</a:t>
                      </a:r>
                      <a:endParaRPr lang="en-CN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zh-CN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华文楷体" panose="02010600040101010101" pitchFamily="2" charset="-122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华文楷体" panose="02010600040101010101" pitchFamily="2" charset="-122"/>
                          <a:ea typeface="+mn-ea"/>
                          <a:cs typeface="+mn-cs"/>
                        </a:rPr>
                        <a:t>多公司</a:t>
                      </a:r>
                      <a:endParaRPr lang="en-CN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006968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C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华文楷体" panose="02010600040101010101" pitchFamily="2" charset="-122"/>
                          <a:ea typeface="+mn-ea"/>
                          <a:cs typeface="+mn-cs"/>
                        </a:rPr>
                        <a:t>对员工素质要求太高</a:t>
                      </a:r>
                      <a:endParaRPr kumimoji="0" lang="en-US" altLang="zh-CN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华文楷体" panose="02010600040101010101" pitchFamily="2" charset="-122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华文楷体" panose="02010600040101010101" pitchFamily="2" charset="-122"/>
                          <a:ea typeface="+mn-ea"/>
                          <a:cs typeface="+mn-cs"/>
                        </a:rPr>
                        <a:t>以工作为单位划分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华文楷体" panose="02010600040101010101" pitchFamily="2" charset="-122"/>
                          <a:ea typeface="+mn-ea"/>
                          <a:cs typeface="+mn-cs"/>
                        </a:rPr>
                        <a:t>员工间直接交流，关系复杂混乱</a:t>
                      </a:r>
                      <a:endParaRPr kumimoji="0" lang="en-US" altLang="zh-CN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华文楷体" panose="02010600040101010101" pitchFamily="2" charset="-122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华文楷体" panose="02010600040101010101" pitchFamily="2" charset="-122"/>
                          <a:ea typeface="+mn-ea"/>
                          <a:cs typeface="+mn-cs"/>
                        </a:rPr>
                        <a:t>以部门为单位交流</a:t>
                      </a:r>
                      <a:endParaRPr kumimoji="0" lang="en-US" altLang="zh-CN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华文楷体" panose="02010600040101010101" pitchFamily="2" charset="-122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华文楷体" panose="02010600040101010101" pitchFamily="2" charset="-122"/>
                          <a:ea typeface="+mn-ea"/>
                          <a:cs typeface="+mn-cs"/>
                        </a:rPr>
                        <a:t>各部门放在一起，</a:t>
                      </a:r>
                      <a:endParaRPr kumimoji="0" lang="en-US" altLang="zh-CN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华文楷体" panose="02010600040101010101" pitchFamily="2" charset="-122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华文楷体" panose="02010600040101010101" pitchFamily="2" charset="-122"/>
                          <a:ea typeface="+mn-ea"/>
                          <a:cs typeface="+mn-cs"/>
                        </a:rPr>
                        <a:t>对扩张有限制</a:t>
                      </a:r>
                      <a:endParaRPr kumimoji="0" lang="en-US" altLang="zh-CN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华文楷体" panose="02010600040101010101" pitchFamily="2" charset="-122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zh-CN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华文楷体" panose="02010600040101010101" pitchFamily="2" charset="-122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华文楷体" panose="02010600040101010101" pitchFamily="2" charset="-122"/>
                          <a:ea typeface="+mn-ea"/>
                          <a:cs typeface="+mn-cs"/>
                        </a:rPr>
                        <a:t>各公司自由发展</a:t>
                      </a:r>
                      <a:endParaRPr lang="en-CN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48668740"/>
                  </a:ext>
                </a:extLst>
              </a:tr>
              <a:tr h="731520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代码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只有一个主函数</a:t>
                      </a:r>
                      <a:endParaRPr lang="en-CN" sz="1800" kern="1200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华文楷体" panose="02010600040101010101" pitchFamily="2" charset="-122"/>
                          <a:ea typeface="+mn-ea"/>
                          <a:cs typeface="+mn-cs"/>
                        </a:rPr>
                        <a:t>模块化</a:t>
                      </a:r>
                      <a:endParaRPr kumimoji="0" lang="en-US" altLang="zh-CN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华文楷体" panose="02010600040101010101" pitchFamily="2" charset="-122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华文楷体" panose="02010600040101010101" pitchFamily="2" charset="-122"/>
                          <a:ea typeface="+mn-ea"/>
                          <a:cs typeface="+mn-cs"/>
                        </a:rPr>
                        <a:t>-----------》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华文楷体" panose="02010600040101010101" pitchFamily="2" charset="-122"/>
                          <a:ea typeface="+mn-ea"/>
                          <a:cs typeface="+mn-cs"/>
                        </a:rPr>
                        <a:t>组件化</a:t>
                      </a:r>
                      <a:endParaRPr lang="en-C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华文楷体" panose="02010600040101010101" pitchFamily="2" charset="-122"/>
                          <a:ea typeface="+mn-ea"/>
                          <a:cs typeface="+mn-cs"/>
                        </a:rPr>
                        <a:t>多函数</a:t>
                      </a:r>
                      <a:r>
                        <a:rPr kumimoji="0" lang="en-US" altLang="zh-CN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华文楷体" panose="02010600040101010101" pitchFamily="2" charset="-122"/>
                          <a:ea typeface="+mn-ea"/>
                          <a:cs typeface="+mn-cs"/>
                        </a:rPr>
                        <a:t>/</a:t>
                      </a:r>
                      <a:r>
                        <a:rPr kumimoji="0" lang="zh-CN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华文楷体" panose="02010600040101010101" pitchFamily="2" charset="-122"/>
                          <a:ea typeface="+mn-ea"/>
                          <a:cs typeface="+mn-cs"/>
                        </a:rPr>
                        <a:t>类</a:t>
                      </a:r>
                      <a:r>
                        <a:rPr kumimoji="0" lang="en-US" altLang="zh-CN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华文楷体" panose="02010600040101010101" pitchFamily="2" charset="-122"/>
                          <a:ea typeface="+mn-ea"/>
                          <a:cs typeface="+mn-cs"/>
                        </a:rPr>
                        <a:t>/</a:t>
                      </a:r>
                      <a:r>
                        <a:rPr kumimoji="0" lang="zh-CN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华文楷体" panose="02010600040101010101" pitchFamily="2" charset="-122"/>
                          <a:ea typeface="+mn-ea"/>
                          <a:cs typeface="+mn-cs"/>
                        </a:rPr>
                        <a:t>文件</a:t>
                      </a:r>
                      <a:endParaRPr kumimoji="0" lang="en-US" altLang="zh-CN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华文楷体" panose="02010600040101010101" pitchFamily="2" charset="-122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华文楷体" panose="02010600040101010101" pitchFamily="2" charset="-122"/>
                          <a:ea typeface="+mn-ea"/>
                          <a:cs typeface="+mn-cs"/>
                        </a:rPr>
                        <a:t>（逻辑层面的划分）</a:t>
                      </a:r>
                      <a:endParaRPr kumimoji="0" lang="en-CN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华文楷体" panose="02010600040101010101" pitchFamily="2" charset="-122"/>
                          <a:ea typeface="+mn-ea"/>
                          <a:cs typeface="+mn-cs"/>
                        </a:rPr>
                        <a:t>服务化</a:t>
                      </a:r>
                      <a:endParaRPr kumimoji="0" lang="en-US" altLang="zh-CN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华文楷体" panose="02010600040101010101" pitchFamily="2" charset="-122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华文楷体" panose="02010600040101010101" pitchFamily="2" charset="-122"/>
                          <a:ea typeface="+mn-ea"/>
                          <a:cs typeface="+mn-cs"/>
                        </a:rPr>
                        <a:t>------------》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华文楷体" panose="02010600040101010101" pitchFamily="2" charset="-122"/>
                          <a:ea typeface="+mn-ea"/>
                          <a:cs typeface="+mn-cs"/>
                        </a:rPr>
                        <a:t>面向服务框架</a:t>
                      </a:r>
                      <a:r>
                        <a:rPr kumimoji="0" lang="en-US" altLang="zh-CN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华文楷体" panose="02010600040101010101" pitchFamily="2" charset="-122"/>
                          <a:ea typeface="+mn-ea"/>
                          <a:cs typeface="+mn-cs"/>
                        </a:rPr>
                        <a:t> SOA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华文楷体" panose="02010600040101010101" pitchFamily="2" charset="-122"/>
                          <a:ea typeface="+mn-ea"/>
                          <a:cs typeface="+mn-cs"/>
                        </a:rPr>
                        <a:t>(Service-Oriented Architecture)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华文楷体" panose="02010600040101010101" pitchFamily="2" charset="-122"/>
                          <a:ea typeface="+mn-ea"/>
                          <a:cs typeface="+mn-cs"/>
                        </a:rPr>
                        <a:t>（业务层面的划分）</a:t>
                      </a:r>
                      <a:endParaRPr kumimoji="0" lang="en-US" altLang="zh-CN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华文楷体" panose="02010600040101010101" pitchFamily="2" charset="-122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华文楷体" panose="02010600040101010101" pitchFamily="2" charset="-122"/>
                          <a:ea typeface="+mn-ea"/>
                          <a:cs typeface="+mn-cs"/>
                        </a:rPr>
                        <a:t>微服务化</a:t>
                      </a:r>
                      <a:endParaRPr kumimoji="0" lang="en-US" altLang="zh-CN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华文楷体" panose="02010600040101010101" pitchFamily="2" charset="-122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华文楷体" panose="02010600040101010101" pitchFamily="2" charset="-122"/>
                          <a:ea typeface="+mn-ea"/>
                          <a:cs typeface="+mn-cs"/>
                        </a:rPr>
                        <a:t>------------》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zh-CN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华文楷体" panose="02010600040101010101" pitchFamily="2" charset="-122"/>
                        <a:ea typeface="+mn-ea"/>
                        <a:cs typeface="+mn-cs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华文楷体" panose="02010600040101010101" pitchFamily="2" charset="-122"/>
                          <a:ea typeface="+mn-ea"/>
                          <a:cs typeface="+mn-cs"/>
                        </a:rPr>
                        <a:t>微服务框架</a:t>
                      </a:r>
                      <a:endParaRPr kumimoji="0" lang="en-US" altLang="zh-CN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华文楷体" panose="02010600040101010101" pitchFamily="2" charset="-122"/>
                        <a:ea typeface="+mn-ea"/>
                        <a:cs typeface="+mn-cs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CN" altLang="zh-CN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zh-CN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华文楷体" panose="02010600040101010101" pitchFamily="2" charset="-122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2598850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CN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华文楷体" panose="02010600040101010101" pitchFamily="2" charset="-122"/>
                          <a:ea typeface="+mn-ea"/>
                          <a:cs typeface="+mn-cs"/>
                        </a:rPr>
                        <a:t>开发：</a:t>
                      </a:r>
                      <a:r>
                        <a:rPr kumimoji="0" lang="zh-CN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华文楷体" panose="02010600040101010101" pitchFamily="2" charset="-122"/>
                          <a:ea typeface="+mn-ea"/>
                          <a:cs typeface="+mn-cs"/>
                        </a:rPr>
                        <a:t>函数逻辑复杂</a:t>
                      </a:r>
                      <a:endParaRPr kumimoji="0" lang="en-US" altLang="zh-CN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华文楷体" panose="02010600040101010101" pitchFamily="2" charset="-122"/>
                        <a:ea typeface="+mn-ea"/>
                        <a:cs typeface="+mn-cs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华文楷体" panose="02010600040101010101" pitchFamily="2" charset="-122"/>
                          <a:ea typeface="+mn-ea"/>
                          <a:cs typeface="+mn-cs"/>
                        </a:rPr>
                        <a:t>生产：</a:t>
                      </a:r>
                      <a:r>
                        <a:rPr kumimoji="0" lang="zh-CN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华文楷体" panose="02010600040101010101" pitchFamily="2" charset="-122"/>
                          <a:ea typeface="+mn-ea"/>
                          <a:cs typeface="+mn-cs"/>
                        </a:rPr>
                        <a:t>难应对大流量</a:t>
                      </a:r>
                      <a:endParaRPr lang="en-CN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华文楷体" panose="02010600040101010101" pitchFamily="2" charset="-122"/>
                          <a:ea typeface="+mn-ea"/>
                          <a:cs typeface="+mn-cs"/>
                        </a:rPr>
                        <a:t>按功能</a:t>
                      </a:r>
                      <a:endParaRPr kumimoji="0" lang="en-US" altLang="zh-CN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华文楷体" panose="02010600040101010101" pitchFamily="2" charset="-122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华文楷体" panose="02010600040101010101" pitchFamily="2" charset="-122"/>
                          <a:ea typeface="+mn-ea"/>
                          <a:cs typeface="+mn-cs"/>
                        </a:rPr>
                        <a:t>划分成</a:t>
                      </a:r>
                      <a:endParaRPr kumimoji="0" lang="en-US" altLang="zh-CN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华文楷体" panose="02010600040101010101" pitchFamily="2" charset="-122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华文楷体" panose="02010600040101010101" pitchFamily="2" charset="-122"/>
                          <a:ea typeface="+mn-ea"/>
                          <a:cs typeface="+mn-cs"/>
                        </a:rPr>
                        <a:t>多个部分</a:t>
                      </a:r>
                      <a:endParaRPr kumimoji="0" lang="en-US" altLang="zh-CN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华文楷体" panose="02010600040101010101" pitchFamily="2" charset="-122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华文楷体" panose="02010600040101010101" pitchFamily="2" charset="-122"/>
                          <a:ea typeface="+mn-ea"/>
                          <a:cs typeface="+mn-cs"/>
                        </a:rPr>
                        <a:t>开发：</a:t>
                      </a:r>
                      <a:r>
                        <a:rPr kumimoji="0" lang="zh-CN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华文楷体" panose="02010600040101010101" pitchFamily="2" charset="-122"/>
                          <a:ea typeface="+mn-ea"/>
                          <a:cs typeface="+mn-cs"/>
                        </a:rPr>
                        <a:t>功能多耦合高</a:t>
                      </a:r>
                      <a:endParaRPr kumimoji="0" lang="en-US" altLang="zh-CN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华文楷体" panose="02010600040101010101" pitchFamily="2" charset="-122"/>
                        <a:ea typeface="+mn-ea"/>
                        <a:cs typeface="+mn-cs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华文楷体" panose="02010600040101010101" pitchFamily="2" charset="-122"/>
                          <a:ea typeface="+mn-ea"/>
                          <a:cs typeface="+mn-cs"/>
                        </a:rPr>
                        <a:t>生产：</a:t>
                      </a:r>
                      <a:r>
                        <a:rPr kumimoji="0" lang="zh-CN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华文楷体" panose="02010600040101010101" pitchFamily="2" charset="-122"/>
                          <a:ea typeface="+mn-ea"/>
                          <a:cs typeface="+mn-cs"/>
                        </a:rPr>
                        <a:t>难应对大流量</a:t>
                      </a:r>
                      <a:endParaRPr lang="en-CN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华文楷体" panose="02010600040101010101" pitchFamily="2" charset="-122"/>
                          <a:ea typeface="+mn-ea"/>
                          <a:cs typeface="+mn-cs"/>
                        </a:rPr>
                        <a:t>按业务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华文楷体" panose="02010600040101010101" pitchFamily="2" charset="-122"/>
                          <a:ea typeface="+mn-ea"/>
                          <a:cs typeface="+mn-cs"/>
                        </a:rPr>
                        <a:t>集合功能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华文楷体" panose="02010600040101010101" pitchFamily="2" charset="-122"/>
                          <a:ea typeface="+mn-ea"/>
                          <a:cs typeface="+mn-cs"/>
                        </a:rPr>
                        <a:t>组成服务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华文楷体" panose="02010600040101010101" pitchFamily="2" charset="-122"/>
                          <a:ea typeface="+mn-ea"/>
                          <a:cs typeface="+mn-cs"/>
                        </a:rPr>
                        <a:t>开发：</a:t>
                      </a:r>
                      <a:r>
                        <a:rPr kumimoji="0" lang="zh-CN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华文楷体" panose="02010600040101010101" pitchFamily="2" charset="-122"/>
                          <a:ea typeface="+mn-ea"/>
                          <a:cs typeface="+mn-cs"/>
                        </a:rPr>
                        <a:t>耦合度仍然较高</a:t>
                      </a:r>
                      <a:endParaRPr kumimoji="0" lang="en-US" altLang="zh-CN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华文楷体" panose="02010600040101010101" pitchFamily="2" charset="-122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华文楷体" panose="02010600040101010101" pitchFamily="2" charset="-122"/>
                          <a:ea typeface="+mn-ea"/>
                          <a:cs typeface="+mn-cs"/>
                        </a:rPr>
                        <a:t>生产：</a:t>
                      </a:r>
                      <a:r>
                        <a:rPr kumimoji="0" lang="zh-CN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华文楷体" panose="02010600040101010101" pitchFamily="2" charset="-122"/>
                          <a:ea typeface="+mn-ea"/>
                          <a:cs typeface="+mn-cs"/>
                        </a:rPr>
                        <a:t>有总线性能瓶颈</a:t>
                      </a:r>
                      <a:endParaRPr kumimoji="0" lang="en-CN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华文楷体" panose="02010600040101010101" pitchFamily="2" charset="-122"/>
                          <a:ea typeface="+mn-ea"/>
                          <a:cs typeface="+mn-cs"/>
                        </a:rPr>
                        <a:t>服务再细分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华文楷体" panose="02010600040101010101" pitchFamily="2" charset="-122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华文楷体" panose="02010600040101010101" pitchFamily="2" charset="-122"/>
                          <a:ea typeface="+mn-ea"/>
                          <a:cs typeface="+mn-cs"/>
                        </a:rPr>
                        <a:t>部署分布式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华文楷体" panose="02010600040101010101" pitchFamily="2" charset="-122"/>
                          <a:ea typeface="+mn-ea"/>
                          <a:cs typeface="+mn-cs"/>
                        </a:rPr>
                        <a:t>开发：</a:t>
                      </a:r>
                      <a:r>
                        <a:rPr kumimoji="0" lang="zh-CN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华文楷体" panose="02010600040101010101" pitchFamily="2" charset="-122"/>
                          <a:ea typeface="+mn-ea"/>
                          <a:cs typeface="+mn-cs"/>
                        </a:rPr>
                        <a:t>粒度更小</a:t>
                      </a:r>
                      <a:r>
                        <a:rPr kumimoji="0" lang="zh-CN" altLang="en-CN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华文楷体" panose="02010600040101010101" pitchFamily="2" charset="-122"/>
                          <a:ea typeface="+mn-ea"/>
                          <a:cs typeface="+mn-cs"/>
                        </a:rPr>
                        <a:t>耦合更松</a:t>
                      </a:r>
                      <a:endParaRPr kumimoji="0" lang="en-US" altLang="zh-CN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华文楷体" panose="02010600040101010101" pitchFamily="2" charset="-122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华文楷体" panose="02010600040101010101" pitchFamily="2" charset="-122"/>
                          <a:ea typeface="+mn-ea"/>
                          <a:cs typeface="+mn-cs"/>
                        </a:rPr>
                        <a:t>生产：</a:t>
                      </a:r>
                      <a:r>
                        <a:rPr kumimoji="0" lang="zh-CN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华文楷体" panose="02010600040101010101" pitchFamily="2" charset="-122"/>
                          <a:ea typeface="+mn-ea"/>
                          <a:cs typeface="+mn-cs"/>
                        </a:rPr>
                        <a:t>每个服务可独立部署</a:t>
                      </a:r>
                      <a:endParaRPr kumimoji="0" lang="en-CN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12985294"/>
                  </a:ext>
                </a:extLst>
              </a:tr>
            </a:tbl>
          </a:graphicData>
        </a:graphic>
      </p:graphicFrame>
      <p:pic>
        <p:nvPicPr>
          <p:cNvPr id="1032" name="Picture 8" descr="旧金山的一星米其林初体验-美食频道-手机搜狐">
            <a:extLst>
              <a:ext uri="{FF2B5EF4-FFF2-40B4-BE49-F238E27FC236}">
                <a16:creationId xmlns:a16="http://schemas.microsoft.com/office/drawing/2014/main" id="{A0C540CE-9CAC-E54B-A678-0CA73A832E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5612" y="2890656"/>
            <a:ext cx="1645919" cy="1126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盒马鲜生云南首店进驻昆明大悦城全国门店将超100家">
            <a:extLst>
              <a:ext uri="{FF2B5EF4-FFF2-40B4-BE49-F238E27FC236}">
                <a16:creationId xmlns:a16="http://schemas.microsoft.com/office/drawing/2014/main" id="{200C1001-8F2D-474F-955B-958593A2F3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3858" y="2903719"/>
            <a:ext cx="2437079" cy="1113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43CDB8D-FFB9-444F-923F-3296D40C58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56108" y="2903719"/>
            <a:ext cx="1774233" cy="111360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D27373F-8CB8-5243-B8DB-1CBD78835E01}"/>
              </a:ext>
            </a:extLst>
          </p:cNvPr>
          <p:cNvSpPr/>
          <p:nvPr/>
        </p:nvSpPr>
        <p:spPr>
          <a:xfrm>
            <a:off x="3115159" y="5887314"/>
            <a:ext cx="960453" cy="844061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826184E-EAA4-D046-A256-B3F861B826C3}"/>
              </a:ext>
            </a:extLst>
          </p:cNvPr>
          <p:cNvSpPr/>
          <p:nvPr/>
        </p:nvSpPr>
        <p:spPr>
          <a:xfrm>
            <a:off x="5733405" y="5884400"/>
            <a:ext cx="960453" cy="844061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F29F9CF-2B93-8F47-9126-5507E27A9165}"/>
              </a:ext>
            </a:extLst>
          </p:cNvPr>
          <p:cNvSpPr/>
          <p:nvPr/>
        </p:nvSpPr>
        <p:spPr>
          <a:xfrm>
            <a:off x="9130937" y="5900566"/>
            <a:ext cx="1125171" cy="394217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7455E71-B904-504E-B216-8DDAEFDD73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74822" y="0"/>
            <a:ext cx="2617177" cy="1336431"/>
          </a:xfrm>
          <a:prstGeom prst="rect">
            <a:avLst/>
          </a:prstGeom>
        </p:spPr>
      </p:pic>
      <p:pic>
        <p:nvPicPr>
          <p:cNvPr id="15" name="Picture 2" descr="沙县小吃如何加盟沙县小吃可以随便开吗_全职加盟网国际站">
            <a:extLst>
              <a:ext uri="{FF2B5EF4-FFF2-40B4-BE49-F238E27FC236}">
                <a16:creationId xmlns:a16="http://schemas.microsoft.com/office/drawing/2014/main" id="{4EACF8CD-3683-A548-85AC-6F8673F09C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5845" y="2890656"/>
            <a:ext cx="1743558" cy="1126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ight Arrow 5">
            <a:extLst>
              <a:ext uri="{FF2B5EF4-FFF2-40B4-BE49-F238E27FC236}">
                <a16:creationId xmlns:a16="http://schemas.microsoft.com/office/drawing/2014/main" id="{65E78C95-5E71-C24B-A055-961974EFFB1C}"/>
              </a:ext>
            </a:extLst>
          </p:cNvPr>
          <p:cNvSpPr/>
          <p:nvPr/>
        </p:nvSpPr>
        <p:spPr>
          <a:xfrm rot="19220495">
            <a:off x="2574879" y="2978312"/>
            <a:ext cx="8207907" cy="463096"/>
          </a:xfrm>
          <a:prstGeom prst="rightArrow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7DD47AFB-D7BA-3749-A3FD-100CD5C54484}"/>
              </a:ext>
            </a:extLst>
          </p:cNvPr>
          <p:cNvSpPr/>
          <p:nvPr/>
        </p:nvSpPr>
        <p:spPr>
          <a:xfrm rot="18543322">
            <a:off x="4925360" y="2965643"/>
            <a:ext cx="6815780" cy="463096"/>
          </a:xfrm>
          <a:prstGeom prst="rightArrow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91C20F36-3787-384D-B304-14DD2C13AF57}"/>
              </a:ext>
            </a:extLst>
          </p:cNvPr>
          <p:cNvSpPr/>
          <p:nvPr/>
        </p:nvSpPr>
        <p:spPr>
          <a:xfrm rot="17127723">
            <a:off x="7638358" y="2986077"/>
            <a:ext cx="5549284" cy="463096"/>
          </a:xfrm>
          <a:prstGeom prst="rightArrow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399035714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FA6CE-BC36-F54A-AB45-2B6FCFBFE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附录</a:t>
            </a:r>
            <a:r>
              <a:rPr lang="en-US" altLang="zh-CN" dirty="0"/>
              <a:t>1</a:t>
            </a:r>
            <a:r>
              <a:rPr lang="zh-CN" altLang="en-US" dirty="0"/>
              <a:t>：</a:t>
            </a:r>
            <a:r>
              <a:rPr lang="en-CN" dirty="0"/>
              <a:t>微服务发展历程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92091B-9D8E-804B-985B-61308F9F1C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449975"/>
            <a:ext cx="1743559" cy="457200"/>
          </a:xfrm>
        </p:spPr>
        <p:txBody>
          <a:bodyPr/>
          <a:lstStyle/>
          <a:p>
            <a:r>
              <a:rPr lang="en-CN" dirty="0"/>
              <a:t>历史进程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FB241BB-273B-5E40-B021-677DC2DEB5D6}"/>
              </a:ext>
            </a:extLst>
          </p:cNvPr>
          <p:cNvSpPr txBox="1">
            <a:spLocks/>
          </p:cNvSpPr>
          <p:nvPr/>
        </p:nvSpPr>
        <p:spPr>
          <a:xfrm>
            <a:off x="2243379" y="1907175"/>
            <a:ext cx="2425486" cy="45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N" dirty="0"/>
              <a:t>一个餐厅的故事</a:t>
            </a:r>
          </a:p>
        </p:txBody>
      </p:sp>
      <p:graphicFrame>
        <p:nvGraphicFramePr>
          <p:cNvPr id="11" name="Table 11">
            <a:extLst>
              <a:ext uri="{FF2B5EF4-FFF2-40B4-BE49-F238E27FC236}">
                <a16:creationId xmlns:a16="http://schemas.microsoft.com/office/drawing/2014/main" id="{DB7055FF-46C1-1F46-A8BE-6B8D7E22F1C7}"/>
              </a:ext>
            </a:extLst>
          </p:cNvPr>
          <p:cNvGraphicFramePr>
            <a:graphicFrameLocks noGrp="1"/>
          </p:cNvGraphicFramePr>
          <p:nvPr/>
        </p:nvGraphicFramePr>
        <p:xfrm>
          <a:off x="856887" y="2369495"/>
          <a:ext cx="11200130" cy="43912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2461">
                  <a:extLst>
                    <a:ext uri="{9D8B030D-6E8A-4147-A177-3AD203B41FA5}">
                      <a16:colId xmlns:a16="http://schemas.microsoft.com/office/drawing/2014/main" val="1307505900"/>
                    </a:ext>
                  </a:extLst>
                </a:gridCol>
                <a:gridCol w="1815738">
                  <a:extLst>
                    <a:ext uri="{9D8B030D-6E8A-4147-A177-3AD203B41FA5}">
                      <a16:colId xmlns:a16="http://schemas.microsoft.com/office/drawing/2014/main" val="483645372"/>
                    </a:ext>
                  </a:extLst>
                </a:gridCol>
                <a:gridCol w="924438">
                  <a:extLst>
                    <a:ext uri="{9D8B030D-6E8A-4147-A177-3AD203B41FA5}">
                      <a16:colId xmlns:a16="http://schemas.microsoft.com/office/drawing/2014/main" val="2827789012"/>
                    </a:ext>
                  </a:extLst>
                </a:gridCol>
                <a:gridCol w="1688133">
                  <a:extLst>
                    <a:ext uri="{9D8B030D-6E8A-4147-A177-3AD203B41FA5}">
                      <a16:colId xmlns:a16="http://schemas.microsoft.com/office/drawing/2014/main" val="102023058"/>
                    </a:ext>
                  </a:extLst>
                </a:gridCol>
                <a:gridCol w="940526">
                  <a:extLst>
                    <a:ext uri="{9D8B030D-6E8A-4147-A177-3AD203B41FA5}">
                      <a16:colId xmlns:a16="http://schemas.microsoft.com/office/drawing/2014/main" val="536731627"/>
                    </a:ext>
                  </a:extLst>
                </a:gridCol>
                <a:gridCol w="2455817">
                  <a:extLst>
                    <a:ext uri="{9D8B030D-6E8A-4147-A177-3AD203B41FA5}">
                      <a16:colId xmlns:a16="http://schemas.microsoft.com/office/drawing/2014/main" val="1695162053"/>
                    </a:ext>
                  </a:extLst>
                </a:gridCol>
                <a:gridCol w="1099751">
                  <a:extLst>
                    <a:ext uri="{9D8B030D-6E8A-4147-A177-3AD203B41FA5}">
                      <a16:colId xmlns:a16="http://schemas.microsoft.com/office/drawing/2014/main" val="2608020280"/>
                    </a:ext>
                  </a:extLst>
                </a:gridCol>
                <a:gridCol w="1813266">
                  <a:extLst>
                    <a:ext uri="{9D8B030D-6E8A-4147-A177-3AD203B41FA5}">
                      <a16:colId xmlns:a16="http://schemas.microsoft.com/office/drawing/2014/main" val="116904845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C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dirty="0"/>
                        <a:t>小餐厅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流量</a:t>
                      </a:r>
                      <a:r>
                        <a:rPr kumimoji="0" lang="zh-CN" alt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增大</a:t>
                      </a:r>
                      <a:endParaRPr kumimoji="0" lang="en-US" altLang="zh-CN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lt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--------------》</a:t>
                      </a:r>
                      <a:endParaRPr kumimoji="0" lang="en-US" altLang="zh-CN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华文楷体" panose="02010600040101010101" pitchFamily="2" charset="-122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dirty="0"/>
                        <a:t>大餐厅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功能增加</a:t>
                      </a:r>
                      <a:endParaRPr kumimoji="0" lang="en-US" altLang="zh-CN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--------------》</a:t>
                      </a:r>
                      <a:endParaRPr kumimoji="0" lang="en-US" altLang="zh-CN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华文楷体" panose="02010600040101010101" pitchFamily="2" charset="-122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dirty="0"/>
                        <a:t>多功能综合市场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规模增大</a:t>
                      </a:r>
                      <a:endParaRPr kumimoji="0" lang="en-US" altLang="zh-CN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--------------》</a:t>
                      </a:r>
                      <a:endParaRPr kumimoji="0" lang="en-US" altLang="zh-CN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华文楷体" panose="02010600040101010101" pitchFamily="2" charset="-122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dirty="0"/>
                        <a:t>产业链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5730714"/>
                  </a:ext>
                </a:extLst>
              </a:tr>
              <a:tr h="1160418">
                <a:tc rowSpan="3">
                  <a:txBody>
                    <a:bodyPr/>
                    <a:lstStyle/>
                    <a:p>
                      <a:pPr algn="ctr"/>
                      <a:r>
                        <a:rPr lang="en-CN" dirty="0"/>
                        <a:t>餐厅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N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华文楷体" panose="02010600040101010101" pitchFamily="2" charset="-122"/>
                          <a:ea typeface="+mn-ea"/>
                          <a:cs typeface="+mn-cs"/>
                        </a:rPr>
                        <a:t>分工</a:t>
                      </a:r>
                      <a:endParaRPr kumimoji="0" lang="en-US" altLang="zh-CN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华文楷体" panose="02010600040101010101" pitchFamily="2" charset="-122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华文楷体" panose="02010600040101010101" pitchFamily="2" charset="-122"/>
                          <a:ea typeface="+mn-ea"/>
                          <a:cs typeface="+mn-cs"/>
                        </a:rPr>
                        <a:t>-----------》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N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华文楷体" panose="02010600040101010101" pitchFamily="2" charset="-122"/>
                          <a:ea typeface="+mn-ea"/>
                          <a:cs typeface="+mn-cs"/>
                        </a:rPr>
                        <a:t>分部门</a:t>
                      </a:r>
                      <a:endParaRPr kumimoji="0" lang="en-US" altLang="zh-CN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华文楷体" panose="02010600040101010101" pitchFamily="2" charset="-122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华文楷体" panose="02010600040101010101" pitchFamily="2" charset="-122"/>
                          <a:ea typeface="+mn-ea"/>
                          <a:cs typeface="+mn-cs"/>
                        </a:rPr>
                        <a:t>------------》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N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华文楷体" panose="02010600040101010101" pitchFamily="2" charset="-122"/>
                          <a:ea typeface="+mn-ea"/>
                          <a:cs typeface="+mn-cs"/>
                        </a:rPr>
                        <a:t>分公司</a:t>
                      </a:r>
                      <a:endParaRPr kumimoji="0" lang="en-US" altLang="zh-CN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华文楷体" panose="02010600040101010101" pitchFamily="2" charset="-122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华文楷体" panose="02010600040101010101" pitchFamily="2" charset="-122"/>
                          <a:ea typeface="+mn-ea"/>
                          <a:cs typeface="+mn-cs"/>
                        </a:rPr>
                        <a:t>------------》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N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22264779"/>
                  </a:ext>
                </a:extLst>
              </a:tr>
              <a:tr h="129902"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kern="120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只有</a:t>
                      </a:r>
                      <a:r>
                        <a:rPr kumimoji="0" lang="zh-CN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一种</a:t>
                      </a:r>
                      <a:r>
                        <a:rPr lang="zh-CN" altLang="en-US" sz="1400" kern="120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“全能”员工</a:t>
                      </a:r>
                      <a:endParaRPr lang="en-CN" sz="1400" kern="1200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zh-CN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华文楷体" panose="02010600040101010101" pitchFamily="2" charset="-122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华文楷体" panose="02010600040101010101" pitchFamily="2" charset="-122"/>
                          <a:ea typeface="+mn-ea"/>
                          <a:cs typeface="+mn-cs"/>
                        </a:rPr>
                        <a:t>多工种</a:t>
                      </a:r>
                      <a:endParaRPr lang="en-CN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zh-CN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华文楷体" panose="02010600040101010101" pitchFamily="2" charset="-122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华文楷体" panose="02010600040101010101" pitchFamily="2" charset="-122"/>
                          <a:ea typeface="+mn-ea"/>
                          <a:cs typeface="+mn-cs"/>
                        </a:rPr>
                        <a:t>多部门</a:t>
                      </a:r>
                      <a:endParaRPr lang="en-CN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zh-CN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华文楷体" panose="02010600040101010101" pitchFamily="2" charset="-122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华文楷体" panose="02010600040101010101" pitchFamily="2" charset="-122"/>
                          <a:ea typeface="+mn-ea"/>
                          <a:cs typeface="+mn-cs"/>
                        </a:rPr>
                        <a:t>多公司</a:t>
                      </a:r>
                      <a:endParaRPr lang="en-CN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006968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C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华文楷体" panose="02010600040101010101" pitchFamily="2" charset="-122"/>
                          <a:ea typeface="+mn-ea"/>
                          <a:cs typeface="+mn-cs"/>
                        </a:rPr>
                        <a:t>对员工素质要求太高</a:t>
                      </a:r>
                      <a:endParaRPr kumimoji="0" lang="en-US" altLang="zh-CN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华文楷体" panose="02010600040101010101" pitchFamily="2" charset="-122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华文楷体" panose="02010600040101010101" pitchFamily="2" charset="-122"/>
                          <a:ea typeface="+mn-ea"/>
                          <a:cs typeface="+mn-cs"/>
                        </a:rPr>
                        <a:t>以工作为单位划分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华文楷体" panose="02010600040101010101" pitchFamily="2" charset="-122"/>
                          <a:ea typeface="+mn-ea"/>
                          <a:cs typeface="+mn-cs"/>
                        </a:rPr>
                        <a:t>员工间直接交流，关系复杂混乱</a:t>
                      </a:r>
                      <a:endParaRPr kumimoji="0" lang="en-US" altLang="zh-CN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华文楷体" panose="02010600040101010101" pitchFamily="2" charset="-122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华文楷体" panose="02010600040101010101" pitchFamily="2" charset="-122"/>
                          <a:ea typeface="+mn-ea"/>
                          <a:cs typeface="+mn-cs"/>
                        </a:rPr>
                        <a:t>以部门为单位交流</a:t>
                      </a:r>
                      <a:endParaRPr kumimoji="0" lang="en-US" altLang="zh-CN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华文楷体" panose="02010600040101010101" pitchFamily="2" charset="-122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华文楷体" panose="02010600040101010101" pitchFamily="2" charset="-122"/>
                          <a:ea typeface="+mn-ea"/>
                          <a:cs typeface="+mn-cs"/>
                        </a:rPr>
                        <a:t>各部门放在一起，</a:t>
                      </a:r>
                      <a:endParaRPr kumimoji="0" lang="en-US" altLang="zh-CN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华文楷体" panose="02010600040101010101" pitchFamily="2" charset="-122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华文楷体" panose="02010600040101010101" pitchFamily="2" charset="-122"/>
                          <a:ea typeface="+mn-ea"/>
                          <a:cs typeface="+mn-cs"/>
                        </a:rPr>
                        <a:t>对扩张有限制</a:t>
                      </a:r>
                      <a:endParaRPr kumimoji="0" lang="en-US" altLang="zh-CN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华文楷体" panose="02010600040101010101" pitchFamily="2" charset="-122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zh-CN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华文楷体" panose="02010600040101010101" pitchFamily="2" charset="-122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华文楷体" panose="02010600040101010101" pitchFamily="2" charset="-122"/>
                          <a:ea typeface="+mn-ea"/>
                          <a:cs typeface="+mn-cs"/>
                        </a:rPr>
                        <a:t>各公司自由发展</a:t>
                      </a:r>
                      <a:endParaRPr lang="en-CN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48668740"/>
                  </a:ext>
                </a:extLst>
              </a:tr>
              <a:tr h="731520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代码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只有一个主函数</a:t>
                      </a:r>
                      <a:endParaRPr lang="en-CN" sz="1800" kern="1200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华文楷体" panose="02010600040101010101" pitchFamily="2" charset="-122"/>
                          <a:ea typeface="+mn-ea"/>
                          <a:cs typeface="+mn-cs"/>
                        </a:rPr>
                        <a:t>模块化</a:t>
                      </a:r>
                      <a:endParaRPr kumimoji="0" lang="en-US" altLang="zh-CN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华文楷体" panose="02010600040101010101" pitchFamily="2" charset="-122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华文楷体" panose="02010600040101010101" pitchFamily="2" charset="-122"/>
                          <a:ea typeface="+mn-ea"/>
                          <a:cs typeface="+mn-cs"/>
                        </a:rPr>
                        <a:t>-----------》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华文楷体" panose="02010600040101010101" pitchFamily="2" charset="-122"/>
                          <a:ea typeface="+mn-ea"/>
                          <a:cs typeface="+mn-cs"/>
                        </a:rPr>
                        <a:t>组件化</a:t>
                      </a:r>
                      <a:endParaRPr lang="en-C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华文楷体" panose="02010600040101010101" pitchFamily="2" charset="-122"/>
                          <a:ea typeface="+mn-ea"/>
                          <a:cs typeface="+mn-cs"/>
                        </a:rPr>
                        <a:t>多函数</a:t>
                      </a:r>
                      <a:r>
                        <a:rPr kumimoji="0" lang="en-US" altLang="zh-CN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华文楷体" panose="02010600040101010101" pitchFamily="2" charset="-122"/>
                          <a:ea typeface="+mn-ea"/>
                          <a:cs typeface="+mn-cs"/>
                        </a:rPr>
                        <a:t>/</a:t>
                      </a:r>
                      <a:r>
                        <a:rPr kumimoji="0" lang="zh-CN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华文楷体" panose="02010600040101010101" pitchFamily="2" charset="-122"/>
                          <a:ea typeface="+mn-ea"/>
                          <a:cs typeface="+mn-cs"/>
                        </a:rPr>
                        <a:t>类</a:t>
                      </a:r>
                      <a:r>
                        <a:rPr kumimoji="0" lang="en-US" altLang="zh-CN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华文楷体" panose="02010600040101010101" pitchFamily="2" charset="-122"/>
                          <a:ea typeface="+mn-ea"/>
                          <a:cs typeface="+mn-cs"/>
                        </a:rPr>
                        <a:t>/</a:t>
                      </a:r>
                      <a:r>
                        <a:rPr kumimoji="0" lang="zh-CN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华文楷体" panose="02010600040101010101" pitchFamily="2" charset="-122"/>
                          <a:ea typeface="+mn-ea"/>
                          <a:cs typeface="+mn-cs"/>
                        </a:rPr>
                        <a:t>文件</a:t>
                      </a:r>
                      <a:endParaRPr kumimoji="0" lang="en-US" altLang="zh-CN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华文楷体" panose="02010600040101010101" pitchFamily="2" charset="-122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华文楷体" panose="02010600040101010101" pitchFamily="2" charset="-122"/>
                          <a:ea typeface="+mn-ea"/>
                          <a:cs typeface="+mn-cs"/>
                        </a:rPr>
                        <a:t>（逻辑层面的划分）</a:t>
                      </a:r>
                      <a:endParaRPr kumimoji="0" lang="en-CN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华文楷体" panose="02010600040101010101" pitchFamily="2" charset="-122"/>
                          <a:ea typeface="+mn-ea"/>
                          <a:cs typeface="+mn-cs"/>
                        </a:rPr>
                        <a:t>服务化</a:t>
                      </a:r>
                      <a:endParaRPr kumimoji="0" lang="en-US" altLang="zh-CN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华文楷体" panose="02010600040101010101" pitchFamily="2" charset="-122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华文楷体" panose="02010600040101010101" pitchFamily="2" charset="-122"/>
                          <a:ea typeface="+mn-ea"/>
                          <a:cs typeface="+mn-cs"/>
                        </a:rPr>
                        <a:t>------------》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华文楷体" panose="02010600040101010101" pitchFamily="2" charset="-122"/>
                          <a:ea typeface="+mn-ea"/>
                          <a:cs typeface="+mn-cs"/>
                        </a:rPr>
                        <a:t>面向服务框架</a:t>
                      </a:r>
                      <a:r>
                        <a:rPr kumimoji="0" lang="en-US" altLang="zh-CN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华文楷体" panose="02010600040101010101" pitchFamily="2" charset="-122"/>
                          <a:ea typeface="+mn-ea"/>
                          <a:cs typeface="+mn-cs"/>
                        </a:rPr>
                        <a:t> SOA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华文楷体" panose="02010600040101010101" pitchFamily="2" charset="-122"/>
                          <a:ea typeface="+mn-ea"/>
                          <a:cs typeface="+mn-cs"/>
                        </a:rPr>
                        <a:t>(Service-Oriented Architecture)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华文楷体" panose="02010600040101010101" pitchFamily="2" charset="-122"/>
                          <a:ea typeface="+mn-ea"/>
                          <a:cs typeface="+mn-cs"/>
                        </a:rPr>
                        <a:t>（业务层面的划分）</a:t>
                      </a:r>
                      <a:endParaRPr kumimoji="0" lang="en-US" altLang="zh-CN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华文楷体" panose="02010600040101010101" pitchFamily="2" charset="-122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华文楷体" panose="02010600040101010101" pitchFamily="2" charset="-122"/>
                          <a:ea typeface="+mn-ea"/>
                          <a:cs typeface="+mn-cs"/>
                        </a:rPr>
                        <a:t>微服务化</a:t>
                      </a:r>
                      <a:endParaRPr kumimoji="0" lang="en-US" altLang="zh-CN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华文楷体" panose="02010600040101010101" pitchFamily="2" charset="-122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华文楷体" panose="02010600040101010101" pitchFamily="2" charset="-122"/>
                          <a:ea typeface="+mn-ea"/>
                          <a:cs typeface="+mn-cs"/>
                        </a:rPr>
                        <a:t>------------》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zh-CN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华文楷体" panose="02010600040101010101" pitchFamily="2" charset="-122"/>
                        <a:ea typeface="+mn-ea"/>
                        <a:cs typeface="+mn-cs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华文楷体" panose="02010600040101010101" pitchFamily="2" charset="-122"/>
                          <a:ea typeface="+mn-ea"/>
                          <a:cs typeface="+mn-cs"/>
                        </a:rPr>
                        <a:t>微服务框架</a:t>
                      </a:r>
                      <a:endParaRPr kumimoji="0" lang="en-US" altLang="zh-CN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华文楷体" panose="02010600040101010101" pitchFamily="2" charset="-122"/>
                        <a:ea typeface="+mn-ea"/>
                        <a:cs typeface="+mn-cs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CN" altLang="zh-CN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zh-CN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华文楷体" panose="02010600040101010101" pitchFamily="2" charset="-122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2598850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CN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华文楷体" panose="02010600040101010101" pitchFamily="2" charset="-122"/>
                          <a:ea typeface="+mn-ea"/>
                          <a:cs typeface="+mn-cs"/>
                        </a:rPr>
                        <a:t>开发：</a:t>
                      </a:r>
                      <a:r>
                        <a:rPr kumimoji="0" lang="zh-CN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华文楷体" panose="02010600040101010101" pitchFamily="2" charset="-122"/>
                          <a:ea typeface="+mn-ea"/>
                          <a:cs typeface="+mn-cs"/>
                        </a:rPr>
                        <a:t>函数逻辑复杂</a:t>
                      </a:r>
                      <a:endParaRPr kumimoji="0" lang="en-US" altLang="zh-CN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华文楷体" panose="02010600040101010101" pitchFamily="2" charset="-122"/>
                        <a:ea typeface="+mn-ea"/>
                        <a:cs typeface="+mn-cs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华文楷体" panose="02010600040101010101" pitchFamily="2" charset="-122"/>
                          <a:ea typeface="+mn-ea"/>
                          <a:cs typeface="+mn-cs"/>
                        </a:rPr>
                        <a:t>生产：</a:t>
                      </a:r>
                      <a:r>
                        <a:rPr kumimoji="0" lang="zh-CN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华文楷体" panose="02010600040101010101" pitchFamily="2" charset="-122"/>
                          <a:ea typeface="+mn-ea"/>
                          <a:cs typeface="+mn-cs"/>
                        </a:rPr>
                        <a:t>难应对大流量</a:t>
                      </a:r>
                      <a:endParaRPr lang="en-CN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华文楷体" panose="02010600040101010101" pitchFamily="2" charset="-122"/>
                          <a:ea typeface="+mn-ea"/>
                          <a:cs typeface="+mn-cs"/>
                        </a:rPr>
                        <a:t>按功能</a:t>
                      </a:r>
                      <a:endParaRPr kumimoji="0" lang="en-US" altLang="zh-CN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华文楷体" panose="02010600040101010101" pitchFamily="2" charset="-122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华文楷体" panose="02010600040101010101" pitchFamily="2" charset="-122"/>
                          <a:ea typeface="+mn-ea"/>
                          <a:cs typeface="+mn-cs"/>
                        </a:rPr>
                        <a:t>划分成</a:t>
                      </a:r>
                      <a:endParaRPr kumimoji="0" lang="en-US" altLang="zh-CN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华文楷体" panose="02010600040101010101" pitchFamily="2" charset="-122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华文楷体" panose="02010600040101010101" pitchFamily="2" charset="-122"/>
                          <a:ea typeface="+mn-ea"/>
                          <a:cs typeface="+mn-cs"/>
                        </a:rPr>
                        <a:t>多个部分</a:t>
                      </a:r>
                      <a:endParaRPr kumimoji="0" lang="en-US" altLang="zh-CN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华文楷体" panose="02010600040101010101" pitchFamily="2" charset="-122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华文楷体" panose="02010600040101010101" pitchFamily="2" charset="-122"/>
                          <a:ea typeface="+mn-ea"/>
                          <a:cs typeface="+mn-cs"/>
                        </a:rPr>
                        <a:t>开发：</a:t>
                      </a:r>
                      <a:r>
                        <a:rPr kumimoji="0" lang="zh-CN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华文楷体" panose="02010600040101010101" pitchFamily="2" charset="-122"/>
                          <a:ea typeface="+mn-ea"/>
                          <a:cs typeface="+mn-cs"/>
                        </a:rPr>
                        <a:t>功能多耦合高</a:t>
                      </a:r>
                      <a:endParaRPr kumimoji="0" lang="en-US" altLang="zh-CN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华文楷体" panose="02010600040101010101" pitchFamily="2" charset="-122"/>
                        <a:ea typeface="+mn-ea"/>
                        <a:cs typeface="+mn-cs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华文楷体" panose="02010600040101010101" pitchFamily="2" charset="-122"/>
                          <a:ea typeface="+mn-ea"/>
                          <a:cs typeface="+mn-cs"/>
                        </a:rPr>
                        <a:t>生产：</a:t>
                      </a:r>
                      <a:r>
                        <a:rPr kumimoji="0" lang="zh-CN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华文楷体" panose="02010600040101010101" pitchFamily="2" charset="-122"/>
                          <a:ea typeface="+mn-ea"/>
                          <a:cs typeface="+mn-cs"/>
                        </a:rPr>
                        <a:t>难应对大流量</a:t>
                      </a:r>
                      <a:endParaRPr lang="en-CN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华文楷体" panose="02010600040101010101" pitchFamily="2" charset="-122"/>
                          <a:ea typeface="+mn-ea"/>
                          <a:cs typeface="+mn-cs"/>
                        </a:rPr>
                        <a:t>按业务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华文楷体" panose="02010600040101010101" pitchFamily="2" charset="-122"/>
                          <a:ea typeface="+mn-ea"/>
                          <a:cs typeface="+mn-cs"/>
                        </a:rPr>
                        <a:t>集合功能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华文楷体" panose="02010600040101010101" pitchFamily="2" charset="-122"/>
                          <a:ea typeface="+mn-ea"/>
                          <a:cs typeface="+mn-cs"/>
                        </a:rPr>
                        <a:t>组成服务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华文楷体" panose="02010600040101010101" pitchFamily="2" charset="-122"/>
                          <a:ea typeface="+mn-ea"/>
                          <a:cs typeface="+mn-cs"/>
                        </a:rPr>
                        <a:t>开发：</a:t>
                      </a:r>
                      <a:r>
                        <a:rPr kumimoji="0" lang="zh-CN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华文楷体" panose="02010600040101010101" pitchFamily="2" charset="-122"/>
                          <a:ea typeface="+mn-ea"/>
                          <a:cs typeface="+mn-cs"/>
                        </a:rPr>
                        <a:t>耦合度仍然较高</a:t>
                      </a:r>
                      <a:endParaRPr kumimoji="0" lang="en-US" altLang="zh-CN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华文楷体" panose="02010600040101010101" pitchFamily="2" charset="-122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华文楷体" panose="02010600040101010101" pitchFamily="2" charset="-122"/>
                          <a:ea typeface="+mn-ea"/>
                          <a:cs typeface="+mn-cs"/>
                        </a:rPr>
                        <a:t>生产：</a:t>
                      </a:r>
                      <a:r>
                        <a:rPr kumimoji="0" lang="zh-CN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华文楷体" panose="02010600040101010101" pitchFamily="2" charset="-122"/>
                          <a:ea typeface="+mn-ea"/>
                          <a:cs typeface="+mn-cs"/>
                        </a:rPr>
                        <a:t>有总线性能瓶颈</a:t>
                      </a:r>
                      <a:endParaRPr kumimoji="0" lang="en-CN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华文楷体" panose="02010600040101010101" pitchFamily="2" charset="-122"/>
                          <a:ea typeface="+mn-ea"/>
                          <a:cs typeface="+mn-cs"/>
                        </a:rPr>
                        <a:t>服务再细分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华文楷体" panose="02010600040101010101" pitchFamily="2" charset="-122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华文楷体" panose="02010600040101010101" pitchFamily="2" charset="-122"/>
                          <a:ea typeface="+mn-ea"/>
                          <a:cs typeface="+mn-cs"/>
                        </a:rPr>
                        <a:t>部署分布式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华文楷体" panose="02010600040101010101" pitchFamily="2" charset="-122"/>
                          <a:ea typeface="+mn-ea"/>
                          <a:cs typeface="+mn-cs"/>
                        </a:rPr>
                        <a:t>开发：</a:t>
                      </a:r>
                      <a:r>
                        <a:rPr kumimoji="0" lang="zh-CN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华文楷体" panose="02010600040101010101" pitchFamily="2" charset="-122"/>
                          <a:ea typeface="+mn-ea"/>
                          <a:cs typeface="+mn-cs"/>
                        </a:rPr>
                        <a:t>粒度更小</a:t>
                      </a:r>
                      <a:r>
                        <a:rPr kumimoji="0" lang="zh-CN" altLang="en-CN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华文楷体" panose="02010600040101010101" pitchFamily="2" charset="-122"/>
                          <a:ea typeface="+mn-ea"/>
                          <a:cs typeface="+mn-cs"/>
                        </a:rPr>
                        <a:t>耦合更松</a:t>
                      </a:r>
                      <a:endParaRPr kumimoji="0" lang="en-US" altLang="zh-CN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华文楷体" panose="02010600040101010101" pitchFamily="2" charset="-122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华文楷体" panose="02010600040101010101" pitchFamily="2" charset="-122"/>
                          <a:ea typeface="+mn-ea"/>
                          <a:cs typeface="+mn-cs"/>
                        </a:rPr>
                        <a:t>生产：</a:t>
                      </a:r>
                      <a:r>
                        <a:rPr kumimoji="0" lang="zh-CN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华文楷体" panose="02010600040101010101" pitchFamily="2" charset="-122"/>
                          <a:ea typeface="+mn-ea"/>
                          <a:cs typeface="+mn-cs"/>
                        </a:rPr>
                        <a:t>每个服务可独立部署</a:t>
                      </a:r>
                      <a:endParaRPr kumimoji="0" lang="en-CN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12985294"/>
                  </a:ext>
                </a:extLst>
              </a:tr>
            </a:tbl>
          </a:graphicData>
        </a:graphic>
      </p:graphicFrame>
      <p:pic>
        <p:nvPicPr>
          <p:cNvPr id="1032" name="Picture 8" descr="旧金山的一星米其林初体验-美食频道-手机搜狐">
            <a:extLst>
              <a:ext uri="{FF2B5EF4-FFF2-40B4-BE49-F238E27FC236}">
                <a16:creationId xmlns:a16="http://schemas.microsoft.com/office/drawing/2014/main" id="{A0C540CE-9CAC-E54B-A678-0CA73A832E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5612" y="2890656"/>
            <a:ext cx="1645919" cy="1126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盒马鲜生云南首店进驻昆明大悦城全国门店将超100家">
            <a:extLst>
              <a:ext uri="{FF2B5EF4-FFF2-40B4-BE49-F238E27FC236}">
                <a16:creationId xmlns:a16="http://schemas.microsoft.com/office/drawing/2014/main" id="{200C1001-8F2D-474F-955B-958593A2F3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3858" y="2903719"/>
            <a:ext cx="2437079" cy="1113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43CDB8D-FFB9-444F-923F-3296D40C58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56108" y="2903719"/>
            <a:ext cx="1774233" cy="1113608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FF29F9CF-2B93-8F47-9126-5507E27A9165}"/>
              </a:ext>
            </a:extLst>
          </p:cNvPr>
          <p:cNvSpPr/>
          <p:nvPr/>
        </p:nvSpPr>
        <p:spPr>
          <a:xfrm>
            <a:off x="9130937" y="6342944"/>
            <a:ext cx="1125171" cy="375908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7455E71-B904-504E-B216-8DDAEFDD73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74822" y="0"/>
            <a:ext cx="2617177" cy="1336431"/>
          </a:xfrm>
          <a:prstGeom prst="rect">
            <a:avLst/>
          </a:prstGeom>
        </p:spPr>
      </p:pic>
      <p:pic>
        <p:nvPicPr>
          <p:cNvPr id="15" name="Picture 2" descr="沙县小吃如何加盟沙县小吃可以随便开吗_全职加盟网国际站">
            <a:extLst>
              <a:ext uri="{FF2B5EF4-FFF2-40B4-BE49-F238E27FC236}">
                <a16:creationId xmlns:a16="http://schemas.microsoft.com/office/drawing/2014/main" id="{4EACF8CD-3683-A548-85AC-6F8673F09C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5845" y="2890656"/>
            <a:ext cx="1743558" cy="1126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ight Arrow 16">
            <a:extLst>
              <a:ext uri="{FF2B5EF4-FFF2-40B4-BE49-F238E27FC236}">
                <a16:creationId xmlns:a16="http://schemas.microsoft.com/office/drawing/2014/main" id="{91C20F36-3787-384D-B304-14DD2C13AF57}"/>
              </a:ext>
            </a:extLst>
          </p:cNvPr>
          <p:cNvSpPr/>
          <p:nvPr/>
        </p:nvSpPr>
        <p:spPr>
          <a:xfrm rot="17127723">
            <a:off x="7732867" y="3534346"/>
            <a:ext cx="5291556" cy="463096"/>
          </a:xfrm>
          <a:prstGeom prst="rightArrow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30696386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FA6CE-BC36-F54A-AB45-2B6FCFBFE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附录</a:t>
            </a:r>
            <a:r>
              <a:rPr lang="en-US" altLang="zh-CN" dirty="0"/>
              <a:t>1</a:t>
            </a:r>
            <a:r>
              <a:rPr lang="zh-CN" altLang="en-US" dirty="0"/>
              <a:t>：</a:t>
            </a:r>
            <a:r>
              <a:rPr lang="en-CN" dirty="0"/>
              <a:t>微服务发展历程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92091B-9D8E-804B-985B-61308F9F1C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940011"/>
            <a:ext cx="8489092" cy="4411362"/>
          </a:xfrm>
        </p:spPr>
        <p:txBody>
          <a:bodyPr>
            <a:normAutofit/>
          </a:bodyPr>
          <a:lstStyle/>
          <a:p>
            <a:r>
              <a:rPr lang="en-CN" dirty="0"/>
              <a:t>微服务特点及优势</a:t>
            </a:r>
          </a:p>
          <a:p>
            <a:endParaRPr lang="en-CN" dirty="0"/>
          </a:p>
          <a:p>
            <a:pPr lvl="1"/>
            <a:r>
              <a:rPr lang="en-CN" i="0" dirty="0"/>
              <a:t>模块化</a:t>
            </a:r>
            <a:r>
              <a:rPr lang="zh-CN" altLang="en-US" i="0" dirty="0"/>
              <a:t> </a:t>
            </a:r>
            <a:r>
              <a:rPr lang="en-CN" dirty="0"/>
              <a:t>与</a:t>
            </a:r>
            <a:r>
              <a:rPr lang="zh-CN" altLang="en-US" dirty="0"/>
              <a:t>  </a:t>
            </a:r>
            <a:r>
              <a:rPr lang="en-CN" i="0" dirty="0"/>
              <a:t>服务化</a:t>
            </a:r>
            <a:r>
              <a:rPr lang="zh-CN" altLang="en-US" i="0" dirty="0"/>
              <a:t> </a:t>
            </a:r>
            <a:r>
              <a:rPr lang="en-CN" dirty="0"/>
              <a:t>区别</a:t>
            </a:r>
            <a:r>
              <a:rPr lang="zh-CN" altLang="en-US" dirty="0"/>
              <a:t>：</a:t>
            </a:r>
            <a:endParaRPr lang="en-US" altLang="zh-CN" dirty="0"/>
          </a:p>
          <a:p>
            <a:pPr marL="987552" lvl="2" indent="0">
              <a:buNone/>
            </a:pPr>
            <a:endParaRPr lang="en-CN" b="1" dirty="0"/>
          </a:p>
          <a:p>
            <a:pPr lvl="2"/>
            <a:r>
              <a:rPr lang="en-CN" dirty="0"/>
              <a:t>模块化从</a:t>
            </a:r>
            <a:r>
              <a:rPr lang="zh-CN" altLang="en-US" b="1" dirty="0"/>
              <a:t>“</a:t>
            </a:r>
            <a:r>
              <a:rPr lang="en-CN" b="1" dirty="0"/>
              <a:t>开发者</a:t>
            </a:r>
            <a:r>
              <a:rPr lang="zh-CN" altLang="en-US" b="1" dirty="0"/>
              <a:t>”</a:t>
            </a:r>
            <a:r>
              <a:rPr lang="en-CN" dirty="0"/>
              <a:t>角度</a:t>
            </a:r>
            <a:r>
              <a:rPr lang="zh-CN" altLang="en-US" dirty="0"/>
              <a:t>，</a:t>
            </a:r>
            <a:r>
              <a:rPr lang="en-CN" b="1" dirty="0"/>
              <a:t>程序员视角</a:t>
            </a:r>
          </a:p>
          <a:p>
            <a:pPr lvl="2"/>
            <a:r>
              <a:rPr lang="en-CN" dirty="0"/>
              <a:t>服务化从</a:t>
            </a:r>
            <a:r>
              <a:rPr lang="zh-CN" altLang="en-US" b="1" dirty="0"/>
              <a:t>“</a:t>
            </a:r>
            <a:r>
              <a:rPr lang="en-CN" b="1" dirty="0"/>
              <a:t>用户</a:t>
            </a:r>
            <a:r>
              <a:rPr lang="zh-CN" altLang="en-US" b="1" dirty="0"/>
              <a:t>”</a:t>
            </a:r>
            <a:r>
              <a:rPr lang="en-CN" dirty="0"/>
              <a:t>角度</a:t>
            </a:r>
            <a:r>
              <a:rPr lang="zh-CN" altLang="en-US" dirty="0"/>
              <a:t>，</a:t>
            </a:r>
            <a:r>
              <a:rPr lang="en-CN" b="1" dirty="0"/>
              <a:t>产品经理视角</a:t>
            </a:r>
          </a:p>
          <a:p>
            <a:pPr lvl="2"/>
            <a:endParaRPr lang="en-CN" dirty="0"/>
          </a:p>
          <a:p>
            <a:pPr lvl="1"/>
            <a:r>
              <a:rPr lang="en-CN" i="0" dirty="0"/>
              <a:t>服务化</a:t>
            </a:r>
            <a:r>
              <a:rPr lang="zh-CN" altLang="en-US" i="0" dirty="0"/>
              <a:t> </a:t>
            </a:r>
            <a:r>
              <a:rPr lang="en-CN" dirty="0"/>
              <a:t>与</a:t>
            </a:r>
            <a:r>
              <a:rPr lang="zh-CN" altLang="en-US" dirty="0"/>
              <a:t>  </a:t>
            </a:r>
            <a:r>
              <a:rPr lang="en-CN" i="0" dirty="0"/>
              <a:t>微服务化</a:t>
            </a:r>
            <a:r>
              <a:rPr lang="zh-CN" altLang="en-US" i="0" dirty="0"/>
              <a:t> </a:t>
            </a:r>
            <a:r>
              <a:rPr lang="en-CN" dirty="0"/>
              <a:t>区别</a:t>
            </a:r>
            <a:r>
              <a:rPr lang="zh-CN" altLang="en-US" dirty="0"/>
              <a:t>：</a:t>
            </a:r>
            <a:endParaRPr lang="en-US" altLang="zh-CN" dirty="0"/>
          </a:p>
          <a:p>
            <a:pPr lvl="1"/>
            <a:endParaRPr lang="en-US" altLang="zh-CN" dirty="0"/>
          </a:p>
          <a:p>
            <a:pPr lvl="2"/>
            <a:r>
              <a:rPr lang="en-CN" dirty="0"/>
              <a:t>微服务划分</a:t>
            </a:r>
            <a:r>
              <a:rPr lang="en-CN" b="1" dirty="0"/>
              <a:t>更细致</a:t>
            </a:r>
            <a:endParaRPr lang="en-US" b="1" dirty="0"/>
          </a:p>
          <a:p>
            <a:pPr lvl="2"/>
            <a:r>
              <a:rPr lang="en-CN" dirty="0"/>
              <a:t>每个微服务能</a:t>
            </a:r>
            <a:r>
              <a:rPr lang="en-CN" b="1" dirty="0"/>
              <a:t>单独部署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F40C158-9868-F04E-B4EF-F93790F12235}"/>
              </a:ext>
            </a:extLst>
          </p:cNvPr>
          <p:cNvSpPr txBox="1">
            <a:spLocks/>
          </p:cNvSpPr>
          <p:nvPr/>
        </p:nvSpPr>
        <p:spPr>
          <a:xfrm>
            <a:off x="5128582" y="6474754"/>
            <a:ext cx="2449183" cy="3832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CN" sz="1400" dirty="0"/>
              <a:t>微服务划分工具设计与实现</a:t>
            </a:r>
          </a:p>
        </p:txBody>
      </p:sp>
      <p:pic>
        <p:nvPicPr>
          <p:cNvPr id="5" name="Picture 8" descr="旧金山的一星米其林初体验-美食频道-手机搜狐">
            <a:extLst>
              <a:ext uri="{FF2B5EF4-FFF2-40B4-BE49-F238E27FC236}">
                <a16:creationId xmlns:a16="http://schemas.microsoft.com/office/drawing/2014/main" id="{E5D6D511-99B9-F745-AAE5-19CBAD51B3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5438" y="2227822"/>
            <a:ext cx="1645919" cy="1126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2" descr="盒马鲜生云南首店进驻昆明大悦城全国门店将超100家">
            <a:extLst>
              <a:ext uri="{FF2B5EF4-FFF2-40B4-BE49-F238E27FC236}">
                <a16:creationId xmlns:a16="http://schemas.microsoft.com/office/drawing/2014/main" id="{C0FB4E97-EC39-1947-9EB4-466C3BEE7B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9857" y="3754323"/>
            <a:ext cx="2437079" cy="1113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79EDBE5-FED9-6946-9677-1BC70487D4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71279" y="5267761"/>
            <a:ext cx="1774233" cy="1113608"/>
          </a:xfrm>
          <a:prstGeom prst="rect">
            <a:avLst/>
          </a:prstGeom>
        </p:spPr>
      </p:pic>
      <p:pic>
        <p:nvPicPr>
          <p:cNvPr id="8" name="Picture 2" descr="沙县小吃如何加盟沙县小吃可以随便开吗_全职加盟网国际站">
            <a:extLst>
              <a:ext uri="{FF2B5EF4-FFF2-40B4-BE49-F238E27FC236}">
                <a16:creationId xmlns:a16="http://schemas.microsoft.com/office/drawing/2014/main" id="{0C7188B8-3CA4-2948-9591-CA2139D4A7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6619" y="701320"/>
            <a:ext cx="1743558" cy="1126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F4507D2-20A7-BF4B-9034-6D1F006BCFDD}"/>
              </a:ext>
            </a:extLst>
          </p:cNvPr>
          <p:cNvCxnSpPr>
            <a:stCxn id="8" idx="2"/>
            <a:endCxn id="5" idx="0"/>
          </p:cNvCxnSpPr>
          <p:nvPr/>
        </p:nvCxnSpPr>
        <p:spPr>
          <a:xfrm>
            <a:off x="10058398" y="1827992"/>
            <a:ext cx="0" cy="3998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1F2D7DA-5626-B14B-AB69-4CA32D635148}"/>
              </a:ext>
            </a:extLst>
          </p:cNvPr>
          <p:cNvCxnSpPr>
            <a:stCxn id="5" idx="2"/>
            <a:endCxn id="6" idx="0"/>
          </p:cNvCxnSpPr>
          <p:nvPr/>
        </p:nvCxnSpPr>
        <p:spPr>
          <a:xfrm flipH="1">
            <a:off x="10058397" y="3354493"/>
            <a:ext cx="1" cy="3998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9262C41-35A4-1544-8707-8AE20185B107}"/>
              </a:ext>
            </a:extLst>
          </p:cNvPr>
          <p:cNvCxnSpPr>
            <a:stCxn id="6" idx="2"/>
            <a:endCxn id="7" idx="0"/>
          </p:cNvCxnSpPr>
          <p:nvPr/>
        </p:nvCxnSpPr>
        <p:spPr>
          <a:xfrm flipH="1">
            <a:off x="10058396" y="4867931"/>
            <a:ext cx="1" cy="3998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5B8E952-9129-7843-8F79-7EA390120CC7}"/>
              </a:ext>
            </a:extLst>
          </p:cNvPr>
          <p:cNvSpPr txBox="1"/>
          <p:nvPr/>
        </p:nvSpPr>
        <p:spPr>
          <a:xfrm>
            <a:off x="11276936" y="184658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模块化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3BD690B-1938-B240-85A9-F4DE038D3F79}"/>
              </a:ext>
            </a:extLst>
          </p:cNvPr>
          <p:cNvSpPr txBox="1"/>
          <p:nvPr/>
        </p:nvSpPr>
        <p:spPr>
          <a:xfrm>
            <a:off x="11276935" y="336974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服务</a:t>
            </a:r>
            <a:r>
              <a:rPr lang="en-CN" dirty="0"/>
              <a:t>化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DD613A2-D67D-D14B-981F-57489F036ED5}"/>
              </a:ext>
            </a:extLst>
          </p:cNvPr>
          <p:cNvSpPr txBox="1"/>
          <p:nvPr/>
        </p:nvSpPr>
        <p:spPr>
          <a:xfrm>
            <a:off x="11046102" y="488318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微服务</a:t>
            </a:r>
            <a:r>
              <a:rPr lang="en-CN" dirty="0"/>
              <a:t>化</a:t>
            </a:r>
          </a:p>
        </p:txBody>
      </p:sp>
    </p:spTree>
    <p:extLst>
      <p:ext uri="{BB962C8B-B14F-4D97-AF65-F5344CB8AC3E}">
        <p14:creationId xmlns:p14="http://schemas.microsoft.com/office/powerpoint/2010/main" val="6789448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FA6CE-BC36-F54A-AB45-2B6FCFBFE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附录</a:t>
            </a:r>
            <a:r>
              <a:rPr lang="en-US" altLang="zh-CN" dirty="0"/>
              <a:t>1</a:t>
            </a:r>
            <a:r>
              <a:rPr lang="zh-CN" altLang="en-US" dirty="0"/>
              <a:t>：</a:t>
            </a:r>
            <a:r>
              <a:rPr lang="en-CN" dirty="0"/>
              <a:t>微服务发展历程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92091B-9D8E-804B-985B-61308F9F1C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940011"/>
            <a:ext cx="8489092" cy="4411362"/>
          </a:xfrm>
        </p:spPr>
        <p:txBody>
          <a:bodyPr>
            <a:normAutofit/>
          </a:bodyPr>
          <a:lstStyle/>
          <a:p>
            <a:r>
              <a:rPr lang="en-CN" dirty="0"/>
              <a:t>微服务特点及优势</a:t>
            </a:r>
          </a:p>
          <a:p>
            <a:endParaRPr lang="en-CN" dirty="0"/>
          </a:p>
          <a:p>
            <a:pPr marL="530352" lvl="1" indent="0">
              <a:buNone/>
            </a:pPr>
            <a:endParaRPr lang="en-US" altLang="zh-CN" dirty="0"/>
          </a:p>
          <a:p>
            <a:pPr lvl="2"/>
            <a:r>
              <a:rPr lang="en-CN" sz="4400" dirty="0"/>
              <a:t>逻辑</a:t>
            </a:r>
            <a:r>
              <a:rPr lang="zh-CN" altLang="en-US" sz="4400" dirty="0"/>
              <a:t>：</a:t>
            </a:r>
            <a:r>
              <a:rPr lang="en-CN" sz="4400" dirty="0"/>
              <a:t>逻辑独立</a:t>
            </a:r>
          </a:p>
          <a:p>
            <a:pPr marL="530352" lvl="1" indent="0">
              <a:buNone/>
            </a:pPr>
            <a:endParaRPr lang="en-US" altLang="zh-CN" sz="4800" dirty="0"/>
          </a:p>
          <a:p>
            <a:pPr lvl="2"/>
            <a:r>
              <a:rPr lang="en-CN" sz="4400" dirty="0"/>
              <a:t>物理</a:t>
            </a:r>
            <a:r>
              <a:rPr lang="zh-CN" altLang="en-US" sz="4400" dirty="0"/>
              <a:t>：</a:t>
            </a:r>
            <a:r>
              <a:rPr lang="en-CN" sz="4400" dirty="0"/>
              <a:t>完全分布式</a:t>
            </a:r>
            <a:endParaRPr lang="en-US" sz="4400" b="1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0A9FDB-0166-2C4C-B992-104313E004CA}"/>
              </a:ext>
            </a:extLst>
          </p:cNvPr>
          <p:cNvSpPr txBox="1">
            <a:spLocks/>
          </p:cNvSpPr>
          <p:nvPr/>
        </p:nvSpPr>
        <p:spPr>
          <a:xfrm>
            <a:off x="5128582" y="6474754"/>
            <a:ext cx="2449183" cy="3832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CN" sz="1400" dirty="0"/>
              <a:t>微服务划分工具设计与实现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4027C6-33F6-C546-8101-5E8371646B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2513" y="3288236"/>
            <a:ext cx="3230021" cy="2027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56010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FA6CE-BC36-F54A-AB45-2B6FCFBFE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附录</a:t>
            </a:r>
            <a:r>
              <a:rPr lang="en-US" altLang="zh-CN" dirty="0"/>
              <a:t>1</a:t>
            </a:r>
            <a:r>
              <a:rPr lang="zh-CN" altLang="en-US" dirty="0"/>
              <a:t>：</a:t>
            </a:r>
            <a:r>
              <a:rPr lang="en-CN" dirty="0"/>
              <a:t>微服务发展历程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92091B-9D8E-804B-985B-61308F9F1C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940011"/>
            <a:ext cx="8489092" cy="4411362"/>
          </a:xfrm>
        </p:spPr>
        <p:txBody>
          <a:bodyPr>
            <a:normAutofit/>
          </a:bodyPr>
          <a:lstStyle/>
          <a:p>
            <a:r>
              <a:rPr lang="en-CN" dirty="0"/>
              <a:t>微服务特点及优势</a:t>
            </a:r>
          </a:p>
          <a:p>
            <a:endParaRPr lang="en-CN" dirty="0"/>
          </a:p>
          <a:p>
            <a:pPr lvl="1"/>
            <a:r>
              <a:rPr lang="en-CN" dirty="0"/>
              <a:t>逻辑层面</a:t>
            </a:r>
            <a:r>
              <a:rPr lang="zh-CN" altLang="en-US" dirty="0"/>
              <a:t>：</a:t>
            </a:r>
            <a:endParaRPr lang="en-US" altLang="zh-CN" dirty="0"/>
          </a:p>
          <a:p>
            <a:pPr lvl="1"/>
            <a:endParaRPr lang="en-US" altLang="zh-CN" dirty="0"/>
          </a:p>
          <a:p>
            <a:pPr lvl="2"/>
            <a:r>
              <a:rPr lang="en-CN" dirty="0"/>
              <a:t>微服务满足</a:t>
            </a:r>
            <a:r>
              <a:rPr lang="en-CN" b="1" dirty="0"/>
              <a:t>高内聚松耦合</a:t>
            </a:r>
            <a:r>
              <a:rPr lang="zh-CN" altLang="en-US" b="1" dirty="0"/>
              <a:t>（逻辑独立）</a:t>
            </a:r>
            <a:endParaRPr lang="en-CN" b="1" dirty="0"/>
          </a:p>
          <a:p>
            <a:pPr lvl="2"/>
            <a:r>
              <a:rPr lang="en-CN" sz="1200" dirty="0">
                <a:latin typeface="Franklin Gothic Book" panose="020B0503020102020204" pitchFamily="34" charset="0"/>
              </a:rPr>
              <a:t>方便debug</a:t>
            </a:r>
            <a:r>
              <a:rPr lang="zh-CN" altLang="en-US" sz="1200" dirty="0">
                <a:latin typeface="Franklin Gothic Book" panose="020B0503020102020204" pitchFamily="34" charset="0"/>
              </a:rPr>
              <a:t>、</a:t>
            </a:r>
            <a:r>
              <a:rPr lang="en-CN" sz="1200" dirty="0">
                <a:latin typeface="Franklin Gothic Book" panose="020B0503020102020204" pitchFamily="34" charset="0"/>
              </a:rPr>
              <a:t>扩展</a:t>
            </a:r>
            <a:r>
              <a:rPr lang="zh-CN" altLang="en-US" sz="1200" dirty="0">
                <a:latin typeface="Franklin Gothic Book" panose="020B0503020102020204" pitchFamily="34" charset="0"/>
              </a:rPr>
              <a:t>、</a:t>
            </a:r>
            <a:r>
              <a:rPr lang="en-CN" sz="1200" dirty="0">
                <a:latin typeface="Franklin Gothic Book" panose="020B0503020102020204" pitchFamily="34" charset="0"/>
              </a:rPr>
              <a:t>迭代</a:t>
            </a:r>
            <a:endParaRPr lang="en-CN" dirty="0">
              <a:latin typeface="Franklin Gothic Book" panose="020B0503020102020204" pitchFamily="34" charset="0"/>
            </a:endParaRPr>
          </a:p>
          <a:p>
            <a:pPr lvl="2"/>
            <a:endParaRPr lang="en-CN" dirty="0"/>
          </a:p>
          <a:p>
            <a:pPr lvl="1"/>
            <a:r>
              <a:rPr lang="en-CN" dirty="0"/>
              <a:t>物理层面</a:t>
            </a:r>
            <a:r>
              <a:rPr lang="zh-CN" altLang="en-US" dirty="0"/>
              <a:t>：</a:t>
            </a:r>
            <a:endParaRPr lang="en-US" altLang="zh-CN" dirty="0"/>
          </a:p>
          <a:p>
            <a:pPr lvl="1"/>
            <a:endParaRPr lang="en-US" altLang="zh-CN" dirty="0"/>
          </a:p>
          <a:p>
            <a:pPr lvl="2"/>
            <a:r>
              <a:rPr lang="en-CN" dirty="0"/>
              <a:t>各个微服务可</a:t>
            </a:r>
            <a:r>
              <a:rPr lang="en-CN" b="1" dirty="0"/>
              <a:t>单独部署</a:t>
            </a:r>
            <a:r>
              <a:rPr lang="zh-CN" altLang="en-US" b="1" dirty="0"/>
              <a:t>（完全分布式）</a:t>
            </a:r>
            <a:endParaRPr lang="en-US" b="1" dirty="0"/>
          </a:p>
          <a:p>
            <a:pPr lvl="2"/>
            <a:r>
              <a:rPr lang="en-CN" sz="1200" dirty="0"/>
              <a:t>方便弹性伸缩及维护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0A9FDB-0166-2C4C-B992-104313E004CA}"/>
              </a:ext>
            </a:extLst>
          </p:cNvPr>
          <p:cNvSpPr txBox="1">
            <a:spLocks/>
          </p:cNvSpPr>
          <p:nvPr/>
        </p:nvSpPr>
        <p:spPr>
          <a:xfrm>
            <a:off x="5128582" y="6474754"/>
            <a:ext cx="2449183" cy="3832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CN" sz="1400" dirty="0"/>
              <a:t>微服务划分工具设计与实现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172048-1DE2-234B-8441-374CE57E0B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4822" y="0"/>
            <a:ext cx="2617177" cy="13364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D4B2ACE-64DE-724A-B3F2-3830958F66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2513" y="3288236"/>
            <a:ext cx="3230021" cy="2027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44013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4CD467-9324-BC46-A44E-D1129EC07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目录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4EB9FC-8A7A-F44A-9CB7-BC0A93F937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3782" y="2171700"/>
            <a:ext cx="7364436" cy="4000500"/>
          </a:xfrm>
        </p:spPr>
        <p:txBody>
          <a:bodyPr>
            <a:normAutofit lnSpcReduction="10000"/>
          </a:bodyPr>
          <a:lstStyle/>
          <a:p>
            <a:r>
              <a:rPr lang="en-CN" sz="2800" strike="sngStrike" dirty="0"/>
              <a:t>课题介绍</a:t>
            </a:r>
          </a:p>
          <a:p>
            <a:r>
              <a:rPr lang="en-CN" sz="2800" strike="sngStrike" dirty="0"/>
              <a:t>系统介绍</a:t>
            </a:r>
          </a:p>
          <a:p>
            <a:pPr lvl="1"/>
            <a:r>
              <a:rPr lang="en-CN" strike="sngStrike" dirty="0"/>
              <a:t>整体框架</a:t>
            </a:r>
          </a:p>
          <a:p>
            <a:pPr lvl="1"/>
            <a:r>
              <a:rPr lang="en-CN" strike="sngStrike" dirty="0"/>
              <a:t>技术路线</a:t>
            </a:r>
          </a:p>
          <a:p>
            <a:r>
              <a:rPr lang="en-CN" sz="2800" strike="sngStrike" dirty="0"/>
              <a:t>当前进度</a:t>
            </a:r>
          </a:p>
          <a:p>
            <a:r>
              <a:rPr lang="en-CN" sz="2800" strike="sngStrike" dirty="0"/>
              <a:t>时间安排</a:t>
            </a:r>
          </a:p>
          <a:p>
            <a:endParaRPr lang="en-CN" sz="1200" i="1" dirty="0"/>
          </a:p>
          <a:p>
            <a:r>
              <a:rPr lang="en-CN" sz="1200" i="1" strike="sngStrike" dirty="0"/>
              <a:t>附录</a:t>
            </a:r>
            <a:r>
              <a:rPr lang="en-US" altLang="zh-CN" sz="1200" i="1" strike="sngStrike" dirty="0"/>
              <a:t>1</a:t>
            </a:r>
            <a:r>
              <a:rPr lang="zh-CN" altLang="en-US" sz="1200" i="1" strike="sngStrike" dirty="0"/>
              <a:t>：</a:t>
            </a:r>
            <a:r>
              <a:rPr lang="en-CN" sz="1200" i="1" strike="sngStrike" dirty="0"/>
              <a:t>微服务发展历程</a:t>
            </a:r>
            <a:endParaRPr lang="en-US" altLang="zh-CN" sz="1200" i="1" strike="sngStrike" dirty="0"/>
          </a:p>
          <a:p>
            <a:r>
              <a:rPr lang="en-CN" sz="1200" b="1" i="1" dirty="0"/>
              <a:t>附录</a:t>
            </a:r>
            <a:r>
              <a:rPr lang="en-US" altLang="zh-CN" sz="1200" b="1" i="1" dirty="0"/>
              <a:t>2</a:t>
            </a:r>
            <a:r>
              <a:rPr lang="zh-CN" altLang="en-US" sz="1200" b="1" i="1" dirty="0"/>
              <a:t>：</a:t>
            </a:r>
            <a:r>
              <a:rPr lang="en-CN" sz="1200" b="1" i="1" dirty="0"/>
              <a:t>具体算法</a:t>
            </a:r>
          </a:p>
          <a:p>
            <a:r>
              <a:rPr lang="en-CN" sz="1200" i="1" dirty="0"/>
              <a:t>附录</a:t>
            </a:r>
            <a:r>
              <a:rPr lang="en-US" altLang="zh-CN" sz="1200" i="1" dirty="0"/>
              <a:t>3</a:t>
            </a:r>
            <a:r>
              <a:rPr lang="zh-CN" altLang="en-US" sz="1200" i="1" dirty="0"/>
              <a:t>：</a:t>
            </a:r>
            <a:r>
              <a:rPr lang="en-CN" sz="1200" i="1" dirty="0"/>
              <a:t>技术路线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EF8137D-5F37-5642-87E5-00E45C1102B4}"/>
              </a:ext>
            </a:extLst>
          </p:cNvPr>
          <p:cNvSpPr txBox="1">
            <a:spLocks/>
          </p:cNvSpPr>
          <p:nvPr/>
        </p:nvSpPr>
        <p:spPr>
          <a:xfrm>
            <a:off x="5128582" y="6474754"/>
            <a:ext cx="2449183" cy="3832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CN" sz="1400" dirty="0"/>
              <a:t>微服务划分工具设计与实现</a:t>
            </a:r>
          </a:p>
        </p:txBody>
      </p:sp>
    </p:spTree>
    <p:extLst>
      <p:ext uri="{BB962C8B-B14F-4D97-AF65-F5344CB8AC3E}">
        <p14:creationId xmlns:p14="http://schemas.microsoft.com/office/powerpoint/2010/main" val="328210206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2FFB22-857D-B840-BD06-4F6C87C840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附录</a:t>
            </a:r>
            <a:r>
              <a:rPr lang="en-US" altLang="zh-CN" dirty="0"/>
              <a:t>2</a:t>
            </a:r>
            <a:r>
              <a:rPr lang="zh-CN" altLang="en-US" dirty="0"/>
              <a:t>：具体算法</a:t>
            </a:r>
            <a:endParaRPr lang="en-CN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A6D11C9-443B-A544-AF65-A49A39DFF7BF}"/>
              </a:ext>
            </a:extLst>
          </p:cNvPr>
          <p:cNvSpPr/>
          <p:nvPr/>
        </p:nvSpPr>
        <p:spPr>
          <a:xfrm>
            <a:off x="1399525" y="3149160"/>
            <a:ext cx="2072640" cy="756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/>
              <a:t>拆分</a:t>
            </a:r>
          </a:p>
          <a:p>
            <a:pPr algn="ctr"/>
            <a:r>
              <a:rPr lang="zh-CN" altLang="en-US" dirty="0"/>
              <a:t>（以函数为单位）</a:t>
            </a:r>
            <a:endParaRPr lang="en-CN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B46B92C-769D-1345-AE8E-EA168D7CFEB0}"/>
              </a:ext>
            </a:extLst>
          </p:cNvPr>
          <p:cNvSpPr/>
          <p:nvPr/>
        </p:nvSpPr>
        <p:spPr>
          <a:xfrm>
            <a:off x="1090520" y="4074025"/>
            <a:ext cx="2690650" cy="9951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/>
              <a:t>关联度计算</a:t>
            </a:r>
          </a:p>
          <a:p>
            <a:pPr algn="ctr"/>
            <a:r>
              <a:rPr lang="zh-CN" altLang="en-US" dirty="0"/>
              <a:t>（使用动态分析）</a:t>
            </a:r>
            <a:endParaRPr lang="en-CN" dirty="0"/>
          </a:p>
          <a:p>
            <a:pPr algn="ctr"/>
            <a:r>
              <a:rPr lang="zh-CN" altLang="en-US" dirty="0"/>
              <a:t>（按函数间调用关系）</a:t>
            </a:r>
            <a:endParaRPr lang="en-CN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5850F9-1F62-874D-9D82-DF58E3004E62}"/>
              </a:ext>
            </a:extLst>
          </p:cNvPr>
          <p:cNvSpPr/>
          <p:nvPr/>
        </p:nvSpPr>
        <p:spPr>
          <a:xfrm>
            <a:off x="4633204" y="2902262"/>
            <a:ext cx="2690649" cy="756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/>
              <a:t>初次评价</a:t>
            </a:r>
          </a:p>
          <a:p>
            <a:pPr algn="ctr"/>
            <a:r>
              <a:rPr lang="zh-CN" altLang="en-US" dirty="0"/>
              <a:t>（根据</a:t>
            </a:r>
            <a:r>
              <a:rPr lang="zh-CN" altLang="en-CN" dirty="0"/>
              <a:t>内聚度</a:t>
            </a:r>
            <a:r>
              <a:rPr lang="en-US" altLang="zh-CN" dirty="0"/>
              <a:t>/</a:t>
            </a:r>
            <a:r>
              <a:rPr lang="zh-CN" altLang="en-US" dirty="0"/>
              <a:t>外耦合度）</a:t>
            </a:r>
            <a:endParaRPr lang="en-CN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91E1609-A55F-B448-B06D-9A786873D855}"/>
              </a:ext>
            </a:extLst>
          </p:cNvPr>
          <p:cNvSpPr/>
          <p:nvPr/>
        </p:nvSpPr>
        <p:spPr>
          <a:xfrm>
            <a:off x="7601512" y="2901721"/>
            <a:ext cx="1860331" cy="756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/>
              <a:t>初次划分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D9278DB-15D4-8448-B2BC-3355A25DDD1C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>
          <a:xfrm>
            <a:off x="2435845" y="3905905"/>
            <a:ext cx="0" cy="1681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C37849C-6E7E-A84A-A7F9-0BF9F59F0FBF}"/>
              </a:ext>
            </a:extLst>
          </p:cNvPr>
          <p:cNvCxnSpPr>
            <a:cxnSpLocks/>
            <a:stCxn id="7" idx="1"/>
            <a:endCxn id="6" idx="3"/>
          </p:cNvCxnSpPr>
          <p:nvPr/>
        </p:nvCxnSpPr>
        <p:spPr>
          <a:xfrm flipH="1">
            <a:off x="7323853" y="3280094"/>
            <a:ext cx="277659" cy="5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B02F7B5A-B283-5049-A216-F37C52657E1C}"/>
              </a:ext>
            </a:extLst>
          </p:cNvPr>
          <p:cNvCxnSpPr>
            <a:cxnSpLocks/>
            <a:stCxn id="6" idx="0"/>
            <a:endCxn id="7" idx="0"/>
          </p:cNvCxnSpPr>
          <p:nvPr/>
        </p:nvCxnSpPr>
        <p:spPr>
          <a:xfrm rot="5400000" flipH="1" flipV="1">
            <a:off x="7254833" y="1625418"/>
            <a:ext cx="541" cy="2553149"/>
          </a:xfrm>
          <a:prstGeom prst="bentConnector3">
            <a:avLst>
              <a:gd name="adj1" fmla="val 4235508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2AA36A2-AD15-FE47-9412-74F77390C878}"/>
              </a:ext>
            </a:extLst>
          </p:cNvPr>
          <p:cNvSpPr txBox="1"/>
          <p:nvPr/>
        </p:nvSpPr>
        <p:spPr>
          <a:xfrm>
            <a:off x="6919043" y="2442881"/>
            <a:ext cx="9653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1200" dirty="0"/>
              <a:t>不满足条件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DF078FB-A047-AD44-AD8F-46914680CFAB}"/>
              </a:ext>
            </a:extLst>
          </p:cNvPr>
          <p:cNvSpPr/>
          <p:nvPr/>
        </p:nvSpPr>
        <p:spPr>
          <a:xfrm>
            <a:off x="4456871" y="4180855"/>
            <a:ext cx="3042742" cy="9603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/>
              <a:t>二次评价</a:t>
            </a:r>
          </a:p>
          <a:p>
            <a:pPr algn="ctr"/>
            <a:r>
              <a:rPr lang="zh-CN" altLang="en-US" dirty="0"/>
              <a:t>（根据内部特征）</a:t>
            </a:r>
            <a:endParaRPr lang="en-US" altLang="zh-CN" dirty="0"/>
          </a:p>
          <a:p>
            <a:pPr algn="ctr"/>
            <a:r>
              <a:rPr lang="zh-CN" altLang="en-US" dirty="0"/>
              <a:t>（稳定性</a:t>
            </a:r>
            <a:r>
              <a:rPr lang="en-US" altLang="zh-CN" dirty="0"/>
              <a:t>/</a:t>
            </a:r>
            <a:r>
              <a:rPr lang="zh-CN" altLang="en-US" dirty="0"/>
              <a:t>高性能</a:t>
            </a:r>
            <a:r>
              <a:rPr lang="en-US" altLang="zh-CN" dirty="0"/>
              <a:t>/</a:t>
            </a:r>
            <a:r>
              <a:rPr lang="zh-CN" altLang="en-US" dirty="0"/>
              <a:t>高可靠）</a:t>
            </a:r>
            <a:endParaRPr lang="en-CN" dirty="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CF5CBCF-AF49-BA4C-AFF2-E3ACBC825AC0}"/>
              </a:ext>
            </a:extLst>
          </p:cNvPr>
          <p:cNvCxnSpPr>
            <a:cxnSpLocks/>
          </p:cNvCxnSpPr>
          <p:nvPr/>
        </p:nvCxnSpPr>
        <p:spPr>
          <a:xfrm flipH="1">
            <a:off x="6689442" y="3659007"/>
            <a:ext cx="287" cy="5218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17E54592-700B-0E47-AC0B-F3E87E84290A}"/>
              </a:ext>
            </a:extLst>
          </p:cNvPr>
          <p:cNvSpPr txBox="1"/>
          <p:nvPr/>
        </p:nvSpPr>
        <p:spPr>
          <a:xfrm>
            <a:off x="6642200" y="3796610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1200" dirty="0"/>
              <a:t>满足条件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6AFA97B-1D51-CC49-8D0A-577C66716CAD}"/>
              </a:ext>
            </a:extLst>
          </p:cNvPr>
          <p:cNvSpPr/>
          <p:nvPr/>
        </p:nvSpPr>
        <p:spPr>
          <a:xfrm>
            <a:off x="10185602" y="3630318"/>
            <a:ext cx="1860331" cy="756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/>
              <a:t>输出结果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719E93B-515A-3E4B-A3E6-EBBCB42D549F}"/>
              </a:ext>
            </a:extLst>
          </p:cNvPr>
          <p:cNvSpPr/>
          <p:nvPr/>
        </p:nvSpPr>
        <p:spPr>
          <a:xfrm>
            <a:off x="7774069" y="4287801"/>
            <a:ext cx="1515215" cy="756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/>
              <a:t>二次划分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AD96258C-6941-C64D-B6CB-85B0ABA5D4B8}"/>
              </a:ext>
            </a:extLst>
          </p:cNvPr>
          <p:cNvCxnSpPr>
            <a:cxnSpLocks/>
            <a:stCxn id="37" idx="1"/>
            <a:endCxn id="22" idx="3"/>
          </p:cNvCxnSpPr>
          <p:nvPr/>
        </p:nvCxnSpPr>
        <p:spPr>
          <a:xfrm flipH="1" flipV="1">
            <a:off x="7499613" y="4661046"/>
            <a:ext cx="274456" cy="5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id="{7BC79FD7-2C26-714D-901F-4AA22214E9F7}"/>
              </a:ext>
            </a:extLst>
          </p:cNvPr>
          <p:cNvCxnSpPr>
            <a:cxnSpLocks/>
            <a:stCxn id="22" idx="2"/>
            <a:endCxn id="37" idx="2"/>
          </p:cNvCxnSpPr>
          <p:nvPr/>
        </p:nvCxnSpPr>
        <p:spPr>
          <a:xfrm rot="5400000" flipH="1" flipV="1">
            <a:off x="7206614" y="3816173"/>
            <a:ext cx="96690" cy="2553435"/>
          </a:xfrm>
          <a:prstGeom prst="bentConnector3">
            <a:avLst>
              <a:gd name="adj1" fmla="val -23642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D44BE054-6342-9646-8DB2-6647699A10D2}"/>
              </a:ext>
            </a:extLst>
          </p:cNvPr>
          <p:cNvSpPr txBox="1"/>
          <p:nvPr/>
        </p:nvSpPr>
        <p:spPr>
          <a:xfrm>
            <a:off x="7035527" y="5367388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1200" dirty="0"/>
              <a:t>有明显特征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D826F32-6314-754A-AD78-D35FA1132C3C}"/>
              </a:ext>
            </a:extLst>
          </p:cNvPr>
          <p:cNvSpPr txBox="1"/>
          <p:nvPr/>
        </p:nvSpPr>
        <p:spPr>
          <a:xfrm>
            <a:off x="4626234" y="3781431"/>
            <a:ext cx="9861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1200" dirty="0"/>
              <a:t>无明显特征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669DC017-72B1-6C41-87F2-B03B904D888A}"/>
              </a:ext>
            </a:extLst>
          </p:cNvPr>
          <p:cNvSpPr/>
          <p:nvPr/>
        </p:nvSpPr>
        <p:spPr>
          <a:xfrm>
            <a:off x="955043" y="2668155"/>
            <a:ext cx="2936237" cy="2698172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1A263C65-972C-D741-B4BE-7BD6A4302D83}"/>
              </a:ext>
            </a:extLst>
          </p:cNvPr>
          <p:cNvSpPr/>
          <p:nvPr/>
        </p:nvSpPr>
        <p:spPr>
          <a:xfrm>
            <a:off x="4306932" y="2309303"/>
            <a:ext cx="5308556" cy="3410777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DB6F16-C642-7C40-926E-320B9461EDF2}"/>
              </a:ext>
            </a:extLst>
          </p:cNvPr>
          <p:cNvSpPr txBox="1"/>
          <p:nvPr/>
        </p:nvSpPr>
        <p:spPr>
          <a:xfrm>
            <a:off x="955043" y="266815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>
                <a:solidFill>
                  <a:srgbClr val="C00000"/>
                </a:solidFill>
              </a:rPr>
              <a:t>建图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B43FDEC-4E69-A34E-A1F1-4ED35FDBFB7C}"/>
              </a:ext>
            </a:extLst>
          </p:cNvPr>
          <p:cNvSpPr txBox="1"/>
          <p:nvPr/>
        </p:nvSpPr>
        <p:spPr>
          <a:xfrm>
            <a:off x="4306523" y="230930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>
                <a:solidFill>
                  <a:srgbClr val="C00000"/>
                </a:solidFill>
              </a:rPr>
              <a:t>划分</a:t>
            </a: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102EB6F5-8F09-2047-A33C-D8AB8593A75E}"/>
              </a:ext>
            </a:extLst>
          </p:cNvPr>
          <p:cNvCxnSpPr>
            <a:cxnSpLocks/>
          </p:cNvCxnSpPr>
          <p:nvPr/>
        </p:nvCxnSpPr>
        <p:spPr>
          <a:xfrm flipV="1">
            <a:off x="5561682" y="3659007"/>
            <a:ext cx="287" cy="5218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0DF36E57-922A-4043-8F64-3542FA3D8629}"/>
              </a:ext>
            </a:extLst>
          </p:cNvPr>
          <p:cNvCxnSpPr>
            <a:cxnSpLocks/>
            <a:stCxn id="100" idx="3"/>
            <a:endCxn id="101" idx="1"/>
          </p:cNvCxnSpPr>
          <p:nvPr/>
        </p:nvCxnSpPr>
        <p:spPr>
          <a:xfrm flipV="1">
            <a:off x="3891280" y="4014692"/>
            <a:ext cx="415652" cy="25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C3EBC111-C390-7C4E-B7DD-135D4DF5E3AC}"/>
              </a:ext>
            </a:extLst>
          </p:cNvPr>
          <p:cNvCxnSpPr>
            <a:cxnSpLocks/>
            <a:stCxn id="101" idx="3"/>
            <a:endCxn id="33" idx="1"/>
          </p:cNvCxnSpPr>
          <p:nvPr/>
        </p:nvCxnSpPr>
        <p:spPr>
          <a:xfrm flipV="1">
            <a:off x="9615488" y="4008691"/>
            <a:ext cx="570114" cy="60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A3D2C077-7E84-F547-BEC0-17374183013B}"/>
              </a:ext>
            </a:extLst>
          </p:cNvPr>
          <p:cNvSpPr txBox="1"/>
          <p:nvPr/>
        </p:nvSpPr>
        <p:spPr>
          <a:xfrm>
            <a:off x="9653205" y="3781431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1200" dirty="0"/>
              <a:t>不必</a:t>
            </a:r>
          </a:p>
          <a:p>
            <a:r>
              <a:rPr lang="en-CN" sz="1200" dirty="0"/>
              <a:t>再分</a:t>
            </a:r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3EE8FE58-DA83-014A-B9E3-351EF8B94DFC}"/>
              </a:ext>
            </a:extLst>
          </p:cNvPr>
          <p:cNvSpPr txBox="1">
            <a:spLocks/>
          </p:cNvSpPr>
          <p:nvPr/>
        </p:nvSpPr>
        <p:spPr>
          <a:xfrm>
            <a:off x="5128582" y="6474754"/>
            <a:ext cx="2449183" cy="3832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CN" sz="1400" dirty="0"/>
              <a:t>微服务划分工具设计与实现</a:t>
            </a:r>
          </a:p>
        </p:txBody>
      </p:sp>
    </p:spTree>
    <p:extLst>
      <p:ext uri="{BB962C8B-B14F-4D97-AF65-F5344CB8AC3E}">
        <p14:creationId xmlns:p14="http://schemas.microsoft.com/office/powerpoint/2010/main" val="19940181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C04129-D1CF-8944-AEA8-AA9B2FB4E6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附录</a:t>
            </a:r>
            <a:r>
              <a:rPr lang="en-US" altLang="zh-CN" dirty="0"/>
              <a:t>2</a:t>
            </a:r>
            <a:r>
              <a:rPr lang="zh-CN" altLang="en-US" dirty="0"/>
              <a:t>：具体算法</a:t>
            </a:r>
            <a:r>
              <a:rPr lang="en-US" altLang="zh-CN" dirty="0"/>
              <a:t> –</a:t>
            </a:r>
            <a:r>
              <a:rPr lang="zh-CN" altLang="en-US" dirty="0"/>
              <a:t> 建图</a:t>
            </a:r>
            <a:endParaRPr lang="en-CN" dirty="0"/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B8669677-3F43-8A47-944D-CE7C9C62131D}"/>
              </a:ext>
            </a:extLst>
          </p:cNvPr>
          <p:cNvSpPr txBox="1">
            <a:spLocks/>
          </p:cNvSpPr>
          <p:nvPr/>
        </p:nvSpPr>
        <p:spPr>
          <a:xfrm>
            <a:off x="4674242" y="1683702"/>
            <a:ext cx="7337649" cy="517429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N" dirty="0"/>
              <a:t>调用图</a:t>
            </a:r>
            <a:r>
              <a:rPr lang="zh-CN" altLang="en-US" dirty="0"/>
              <a:t>：</a:t>
            </a:r>
            <a:endParaRPr lang="en-US" altLang="zh-CN" dirty="0"/>
          </a:p>
          <a:p>
            <a:pPr lvl="1"/>
            <a:r>
              <a:rPr lang="zh-CN" altLang="en-US" dirty="0"/>
              <a:t>思路：展现各个函数间的直接关联程度，展现流量情况</a:t>
            </a:r>
            <a:endParaRPr lang="en-US" altLang="zh-CN" dirty="0"/>
          </a:p>
          <a:p>
            <a:pPr lvl="1"/>
            <a:r>
              <a:rPr lang="zh-CN" altLang="en-US" dirty="0"/>
              <a:t>点：每个函数</a:t>
            </a:r>
            <a:endParaRPr lang="en-US" altLang="zh-CN" dirty="0"/>
          </a:p>
          <a:p>
            <a:pPr lvl="1"/>
            <a:r>
              <a:rPr lang="zh-CN" altLang="en-US" dirty="0"/>
              <a:t>边：</a:t>
            </a:r>
            <a:endParaRPr lang="en-US" altLang="zh-CN" dirty="0"/>
          </a:p>
          <a:p>
            <a:pPr lvl="2"/>
            <a:r>
              <a:rPr lang="zh-CN" altLang="en-US" dirty="0"/>
              <a:t>根据 </a:t>
            </a:r>
            <a:r>
              <a:rPr lang="en-US" altLang="zh-CN" dirty="0"/>
              <a:t>log files</a:t>
            </a:r>
            <a:r>
              <a:rPr lang="zh-CN" altLang="en-US" dirty="0"/>
              <a:t> 中的每个 </a:t>
            </a:r>
            <a:r>
              <a:rPr lang="en-US" altLang="zh-CN" dirty="0"/>
              <a:t>execution</a:t>
            </a:r>
            <a:r>
              <a:rPr lang="zh-CN" altLang="en-US" dirty="0"/>
              <a:t> </a:t>
            </a:r>
            <a:r>
              <a:rPr lang="en-US" altLang="zh-CN" dirty="0"/>
              <a:t>trace</a:t>
            </a:r>
            <a:r>
              <a:rPr lang="zh-CN" altLang="en-US" dirty="0"/>
              <a:t>，得到各</a:t>
            </a:r>
            <a:r>
              <a:rPr lang="zh-CN" altLang="en-CN" dirty="0"/>
              <a:t>函数间</a:t>
            </a:r>
            <a:r>
              <a:rPr lang="zh-CN" altLang="en-US" dirty="0"/>
              <a:t>调用关系</a:t>
            </a:r>
            <a:endParaRPr lang="en-US" altLang="zh-CN" dirty="0"/>
          </a:p>
          <a:p>
            <a:pPr marL="987552" lvl="2" indent="0">
              <a:buNone/>
            </a:pPr>
            <a:endParaRPr lang="en-US" altLang="zh-CN" dirty="0"/>
          </a:p>
          <a:p>
            <a:r>
              <a:rPr lang="en-CN" dirty="0"/>
              <a:t>关联图</a:t>
            </a:r>
            <a:r>
              <a:rPr lang="zh-CN" altLang="en-US" dirty="0"/>
              <a:t>：</a:t>
            </a:r>
            <a:endParaRPr lang="en-US" altLang="zh-CN" dirty="0"/>
          </a:p>
          <a:p>
            <a:pPr lvl="1"/>
            <a:r>
              <a:rPr lang="zh-CN" altLang="en-US" dirty="0"/>
              <a:t>思路：展现各个函数</a:t>
            </a:r>
            <a:r>
              <a:rPr lang="zh-CN" altLang="en-CN" dirty="0"/>
              <a:t>在业务</a:t>
            </a:r>
            <a:r>
              <a:rPr lang="zh-CN" altLang="en-US" dirty="0"/>
              <a:t>层面的关联程度</a:t>
            </a:r>
            <a:endParaRPr lang="en-US" altLang="zh-CN" dirty="0"/>
          </a:p>
          <a:p>
            <a:pPr lvl="1"/>
            <a:r>
              <a:rPr lang="zh-CN" altLang="en-US" dirty="0"/>
              <a:t>点：每个函数</a:t>
            </a:r>
            <a:endParaRPr lang="en-US" altLang="zh-CN" dirty="0"/>
          </a:p>
          <a:p>
            <a:pPr lvl="1"/>
            <a:r>
              <a:rPr lang="zh-CN" altLang="en-US" dirty="0"/>
              <a:t>边：</a:t>
            </a:r>
            <a:endParaRPr lang="en-US" altLang="zh-CN" dirty="0"/>
          </a:p>
          <a:p>
            <a:pPr lvl="2"/>
            <a:r>
              <a:rPr lang="zh-CN" altLang="en-US" dirty="0"/>
              <a:t>将每条 </a:t>
            </a:r>
            <a:r>
              <a:rPr lang="en-US" altLang="zh-CN" dirty="0"/>
              <a:t>execution</a:t>
            </a:r>
            <a:r>
              <a:rPr lang="zh-CN" altLang="en-US" dirty="0"/>
              <a:t> </a:t>
            </a:r>
            <a:r>
              <a:rPr lang="en-US" altLang="zh-CN" dirty="0"/>
              <a:t>trace</a:t>
            </a:r>
            <a:r>
              <a:rPr lang="zh-CN" altLang="en-US" dirty="0"/>
              <a:t> 视作一条业务线，一条业务线上的每对函数关联度</a:t>
            </a:r>
            <a:r>
              <a:rPr lang="en-US" altLang="zh-CN" dirty="0"/>
              <a:t>+1</a:t>
            </a:r>
          </a:p>
          <a:p>
            <a:pPr lvl="2"/>
            <a:r>
              <a:rPr lang="zh-CN" altLang="en-US" dirty="0"/>
              <a:t>归一化（某条边权</a:t>
            </a:r>
            <a:r>
              <a:rPr lang="en-US" altLang="zh-CN" dirty="0"/>
              <a:t>/</a:t>
            </a:r>
            <a:r>
              <a:rPr lang="zh-CN" altLang="en-US" dirty="0"/>
              <a:t>两端点</a:t>
            </a:r>
            <a:r>
              <a:rPr lang="zh-CN" altLang="en-CN" dirty="0"/>
              <a:t>所有边权</a:t>
            </a:r>
            <a:r>
              <a:rPr lang="zh-CN" altLang="en-US" dirty="0"/>
              <a:t>和），避免大流量业务的影响</a:t>
            </a:r>
            <a:endParaRPr lang="en-US" altLang="zh-CN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E779DDF-1F68-AC44-B471-56F223F02DB1}"/>
              </a:ext>
            </a:extLst>
          </p:cNvPr>
          <p:cNvSpPr/>
          <p:nvPr/>
        </p:nvSpPr>
        <p:spPr>
          <a:xfrm>
            <a:off x="1677596" y="1874761"/>
            <a:ext cx="2690650" cy="9951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/>
              <a:t>关联度计算</a:t>
            </a:r>
          </a:p>
          <a:p>
            <a:pPr algn="ctr"/>
            <a:r>
              <a:rPr lang="zh-CN" altLang="en-US" dirty="0"/>
              <a:t>（使用动态分析）</a:t>
            </a:r>
            <a:endParaRPr lang="en-CN" dirty="0"/>
          </a:p>
          <a:p>
            <a:pPr algn="ctr"/>
            <a:r>
              <a:rPr lang="zh-CN" altLang="en-US" dirty="0"/>
              <a:t>（按函数间调用关系）</a:t>
            </a:r>
            <a:endParaRPr lang="en-CN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D630B71-5315-2647-8621-A186160E68A8}"/>
              </a:ext>
            </a:extLst>
          </p:cNvPr>
          <p:cNvSpPr/>
          <p:nvPr/>
        </p:nvSpPr>
        <p:spPr>
          <a:xfrm>
            <a:off x="1617170" y="4526781"/>
            <a:ext cx="271462" cy="27146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  <a:endParaRPr lang="en-CN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1AAE3A5E-CBAE-A04F-9319-A827AE4FCEC8}"/>
              </a:ext>
            </a:extLst>
          </p:cNvPr>
          <p:cNvSpPr/>
          <p:nvPr/>
        </p:nvSpPr>
        <p:spPr>
          <a:xfrm>
            <a:off x="2195702" y="4521198"/>
            <a:ext cx="271462" cy="27146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</a:t>
            </a:r>
            <a:endParaRPr lang="en-CN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82351A03-DE52-8242-887F-C3928A169C1E}"/>
              </a:ext>
            </a:extLst>
          </p:cNvPr>
          <p:cNvSpPr/>
          <p:nvPr/>
        </p:nvSpPr>
        <p:spPr>
          <a:xfrm>
            <a:off x="1885909" y="4928391"/>
            <a:ext cx="271462" cy="27146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3</a:t>
            </a:r>
            <a:endParaRPr lang="en-CN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FAD63799-4C0C-A142-929E-B23C71B1874A}"/>
              </a:ext>
            </a:extLst>
          </p:cNvPr>
          <p:cNvSpPr/>
          <p:nvPr/>
        </p:nvSpPr>
        <p:spPr>
          <a:xfrm>
            <a:off x="3182988" y="4457252"/>
            <a:ext cx="271462" cy="27146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4</a:t>
            </a:r>
            <a:endParaRPr lang="en-CN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7BB774EC-6CB2-1147-89F7-C786AE56F5DA}"/>
              </a:ext>
            </a:extLst>
          </p:cNvPr>
          <p:cNvSpPr/>
          <p:nvPr/>
        </p:nvSpPr>
        <p:spPr>
          <a:xfrm>
            <a:off x="3182988" y="4924844"/>
            <a:ext cx="271462" cy="27146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5</a:t>
            </a:r>
            <a:endParaRPr lang="en-CN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7501DB0-AA71-1344-92E1-18224544A51D}"/>
              </a:ext>
            </a:extLst>
          </p:cNvPr>
          <p:cNvSpPr txBox="1"/>
          <p:nvPr/>
        </p:nvSpPr>
        <p:spPr>
          <a:xfrm>
            <a:off x="1607499" y="3284003"/>
            <a:ext cx="16199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- {1-2-3} * 10 </a:t>
            </a:r>
          </a:p>
          <a:p>
            <a:r>
              <a:rPr lang="en-US" altLang="zh-CN" dirty="0"/>
              <a:t>- {4-5} *10000</a:t>
            </a:r>
          </a:p>
          <a:p>
            <a:r>
              <a:rPr lang="en-US" dirty="0"/>
              <a:t>- {4-5-</a:t>
            </a:r>
            <a:r>
              <a:rPr lang="en-US" altLang="zh-CN" dirty="0"/>
              <a:t>3</a:t>
            </a:r>
            <a:r>
              <a:rPr lang="en-US" dirty="0"/>
              <a:t>} *11</a:t>
            </a:r>
            <a:endParaRPr lang="en-CN" dirty="0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E31229D8-14DC-4B42-B060-9B149FF2B8ED}"/>
              </a:ext>
            </a:extLst>
          </p:cNvPr>
          <p:cNvSpPr/>
          <p:nvPr/>
        </p:nvSpPr>
        <p:spPr>
          <a:xfrm>
            <a:off x="1371600" y="3120268"/>
            <a:ext cx="2428875" cy="3509132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pic>
        <p:nvPicPr>
          <p:cNvPr id="65" name="Picture 64">
            <a:extLst>
              <a:ext uri="{FF2B5EF4-FFF2-40B4-BE49-F238E27FC236}">
                <a16:creationId xmlns:a16="http://schemas.microsoft.com/office/drawing/2014/main" id="{6E06B290-C7BB-844F-BDA6-D2A72CC847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6554" y="0"/>
            <a:ext cx="4595446" cy="1558859"/>
          </a:xfrm>
          <a:prstGeom prst="rect">
            <a:avLst/>
          </a:prstGeom>
        </p:spPr>
      </p:pic>
      <p:sp>
        <p:nvSpPr>
          <p:cNvPr id="66" name="Oval 65">
            <a:extLst>
              <a:ext uri="{FF2B5EF4-FFF2-40B4-BE49-F238E27FC236}">
                <a16:creationId xmlns:a16="http://schemas.microsoft.com/office/drawing/2014/main" id="{499E47EF-38C3-3A4B-86EF-1E8B0E7B9B64}"/>
              </a:ext>
            </a:extLst>
          </p:cNvPr>
          <p:cNvSpPr/>
          <p:nvPr/>
        </p:nvSpPr>
        <p:spPr>
          <a:xfrm>
            <a:off x="1603904" y="5818779"/>
            <a:ext cx="271462" cy="27146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  <a:endParaRPr lang="en-CN" dirty="0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120C3B90-4F03-724C-B98D-0D6C20C20A1C}"/>
              </a:ext>
            </a:extLst>
          </p:cNvPr>
          <p:cNvSpPr/>
          <p:nvPr/>
        </p:nvSpPr>
        <p:spPr>
          <a:xfrm>
            <a:off x="2182436" y="5813196"/>
            <a:ext cx="271462" cy="27146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</a:t>
            </a:r>
            <a:endParaRPr lang="en-CN" dirty="0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A6FEBCB9-B201-624B-9081-A1230394909F}"/>
              </a:ext>
            </a:extLst>
          </p:cNvPr>
          <p:cNvSpPr/>
          <p:nvPr/>
        </p:nvSpPr>
        <p:spPr>
          <a:xfrm>
            <a:off x="1872643" y="6220389"/>
            <a:ext cx="271462" cy="27146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3</a:t>
            </a:r>
            <a:endParaRPr lang="en-CN" dirty="0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E7485E19-D62E-DA49-9705-6A8085D23C94}"/>
              </a:ext>
            </a:extLst>
          </p:cNvPr>
          <p:cNvSpPr/>
          <p:nvPr/>
        </p:nvSpPr>
        <p:spPr>
          <a:xfrm>
            <a:off x="3169722" y="5806402"/>
            <a:ext cx="271462" cy="27146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4</a:t>
            </a:r>
            <a:endParaRPr lang="en-CN" dirty="0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EBC1359C-3578-BC4D-84C9-69845C6172A7}"/>
              </a:ext>
            </a:extLst>
          </p:cNvPr>
          <p:cNvSpPr/>
          <p:nvPr/>
        </p:nvSpPr>
        <p:spPr>
          <a:xfrm>
            <a:off x="3169722" y="6273994"/>
            <a:ext cx="271462" cy="27146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5</a:t>
            </a:r>
            <a:endParaRPr lang="en-CN" dirty="0"/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2393486D-0137-7D44-AAC5-7281DD667862}"/>
              </a:ext>
            </a:extLst>
          </p:cNvPr>
          <p:cNvCxnSpPr>
            <a:stCxn id="66" idx="6"/>
            <a:endCxn id="67" idx="2"/>
          </p:cNvCxnSpPr>
          <p:nvPr/>
        </p:nvCxnSpPr>
        <p:spPr>
          <a:xfrm flipV="1">
            <a:off x="1875366" y="5948927"/>
            <a:ext cx="307070" cy="55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B45B7A8F-77A1-F844-AA2B-FDD0DFF9AB67}"/>
              </a:ext>
            </a:extLst>
          </p:cNvPr>
          <p:cNvCxnSpPr>
            <a:cxnSpLocks/>
            <a:stCxn id="66" idx="5"/>
            <a:endCxn id="68" idx="1"/>
          </p:cNvCxnSpPr>
          <p:nvPr/>
        </p:nvCxnSpPr>
        <p:spPr>
          <a:xfrm>
            <a:off x="1835611" y="6050486"/>
            <a:ext cx="76787" cy="2096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F069B790-1B73-0640-9A1E-3E0395D89032}"/>
              </a:ext>
            </a:extLst>
          </p:cNvPr>
          <p:cNvCxnSpPr>
            <a:cxnSpLocks/>
            <a:stCxn id="67" idx="3"/>
            <a:endCxn id="68" idx="7"/>
          </p:cNvCxnSpPr>
          <p:nvPr/>
        </p:nvCxnSpPr>
        <p:spPr>
          <a:xfrm flipH="1">
            <a:off x="2104350" y="6044903"/>
            <a:ext cx="117841" cy="2152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448AB5EA-AB27-6148-B2A2-1789E8623061}"/>
              </a:ext>
            </a:extLst>
          </p:cNvPr>
          <p:cNvCxnSpPr>
            <a:cxnSpLocks/>
            <a:stCxn id="68" idx="5"/>
            <a:endCxn id="70" idx="2"/>
          </p:cNvCxnSpPr>
          <p:nvPr/>
        </p:nvCxnSpPr>
        <p:spPr>
          <a:xfrm flipV="1">
            <a:off x="2104350" y="6409725"/>
            <a:ext cx="1065372" cy="423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EC2CF0C0-82F5-EB48-A0F2-5245BFA493D6}"/>
              </a:ext>
            </a:extLst>
          </p:cNvPr>
          <p:cNvCxnSpPr>
            <a:cxnSpLocks/>
            <a:stCxn id="69" idx="4"/>
            <a:endCxn id="70" idx="0"/>
          </p:cNvCxnSpPr>
          <p:nvPr/>
        </p:nvCxnSpPr>
        <p:spPr>
          <a:xfrm>
            <a:off x="3305453" y="6077864"/>
            <a:ext cx="0" cy="1961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8E897C9F-0FB9-9C4B-9DBF-78058ACDA3F9}"/>
              </a:ext>
            </a:extLst>
          </p:cNvPr>
          <p:cNvCxnSpPr>
            <a:cxnSpLocks/>
            <a:stCxn id="68" idx="6"/>
            <a:endCxn id="69" idx="2"/>
          </p:cNvCxnSpPr>
          <p:nvPr/>
        </p:nvCxnSpPr>
        <p:spPr>
          <a:xfrm flipV="1">
            <a:off x="2144105" y="5942133"/>
            <a:ext cx="1025617" cy="4139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5687CF73-1A67-D54F-B3B3-24AA00444726}"/>
              </a:ext>
            </a:extLst>
          </p:cNvPr>
          <p:cNvCxnSpPr>
            <a:stCxn id="33" idx="6"/>
            <a:endCxn id="34" idx="2"/>
          </p:cNvCxnSpPr>
          <p:nvPr/>
        </p:nvCxnSpPr>
        <p:spPr>
          <a:xfrm flipV="1">
            <a:off x="1888632" y="4656929"/>
            <a:ext cx="307070" cy="55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F8F750AB-F4F6-6847-A57B-136BEF07DDDD}"/>
              </a:ext>
            </a:extLst>
          </p:cNvPr>
          <p:cNvCxnSpPr>
            <a:cxnSpLocks/>
            <a:stCxn id="34" idx="3"/>
            <a:endCxn id="35" idx="7"/>
          </p:cNvCxnSpPr>
          <p:nvPr/>
        </p:nvCxnSpPr>
        <p:spPr>
          <a:xfrm flipH="1">
            <a:off x="2117616" y="4752905"/>
            <a:ext cx="117841" cy="2152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DEF9D0AA-0CA5-1140-9C2E-C8D501D12815}"/>
              </a:ext>
            </a:extLst>
          </p:cNvPr>
          <p:cNvCxnSpPr>
            <a:cxnSpLocks/>
            <a:stCxn id="36" idx="4"/>
            <a:endCxn id="37" idx="0"/>
          </p:cNvCxnSpPr>
          <p:nvPr/>
        </p:nvCxnSpPr>
        <p:spPr>
          <a:xfrm>
            <a:off x="3318719" y="4728714"/>
            <a:ext cx="0" cy="1961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BF714ECD-B55C-3746-AA6A-3DB22612934E}"/>
              </a:ext>
            </a:extLst>
          </p:cNvPr>
          <p:cNvCxnSpPr>
            <a:cxnSpLocks/>
            <a:stCxn id="37" idx="2"/>
            <a:endCxn id="35" idx="6"/>
          </p:cNvCxnSpPr>
          <p:nvPr/>
        </p:nvCxnSpPr>
        <p:spPr>
          <a:xfrm flipH="1">
            <a:off x="2157371" y="5060575"/>
            <a:ext cx="1025617" cy="35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C7F517AF-37C0-D949-9D4B-7E2121E76C0F}"/>
              </a:ext>
            </a:extLst>
          </p:cNvPr>
          <p:cNvSpPr txBox="1"/>
          <p:nvPr/>
        </p:nvSpPr>
        <p:spPr>
          <a:xfrm>
            <a:off x="1824963" y="4468040"/>
            <a:ext cx="446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10</a:t>
            </a:r>
            <a:endParaRPr lang="en-CN" dirty="0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BFA0D59E-DCF1-8946-BF3E-384E84BF9A46}"/>
              </a:ext>
            </a:extLst>
          </p:cNvPr>
          <p:cNvSpPr txBox="1"/>
          <p:nvPr/>
        </p:nvSpPr>
        <p:spPr>
          <a:xfrm>
            <a:off x="2045603" y="4715976"/>
            <a:ext cx="446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10</a:t>
            </a:r>
            <a:endParaRPr lang="en-CN" dirty="0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E5AAA0C9-D2A7-754D-918A-D1214AC5D0B2}"/>
              </a:ext>
            </a:extLst>
          </p:cNvPr>
          <p:cNvSpPr txBox="1"/>
          <p:nvPr/>
        </p:nvSpPr>
        <p:spPr>
          <a:xfrm>
            <a:off x="2445277" y="4896766"/>
            <a:ext cx="449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11</a:t>
            </a:r>
            <a:endParaRPr lang="en-CN" dirty="0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BD51FFD0-9F94-D345-B4A3-84A3E512923D}"/>
              </a:ext>
            </a:extLst>
          </p:cNvPr>
          <p:cNvSpPr txBox="1"/>
          <p:nvPr/>
        </p:nvSpPr>
        <p:spPr>
          <a:xfrm>
            <a:off x="2981053" y="4648271"/>
            <a:ext cx="837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10011</a:t>
            </a:r>
            <a:endParaRPr lang="en-CN" dirty="0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36648878-BFCF-A449-AB20-2EEF54B617F6}"/>
              </a:ext>
            </a:extLst>
          </p:cNvPr>
          <p:cNvSpPr txBox="1"/>
          <p:nvPr/>
        </p:nvSpPr>
        <p:spPr>
          <a:xfrm>
            <a:off x="1823145" y="5629504"/>
            <a:ext cx="446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10</a:t>
            </a:r>
            <a:endParaRPr lang="en-CN" dirty="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1AEE042A-185D-B043-9373-2FB41619333A}"/>
              </a:ext>
            </a:extLst>
          </p:cNvPr>
          <p:cNvSpPr txBox="1"/>
          <p:nvPr/>
        </p:nvSpPr>
        <p:spPr>
          <a:xfrm>
            <a:off x="1525167" y="6013919"/>
            <a:ext cx="446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10</a:t>
            </a:r>
            <a:endParaRPr lang="en-CN" dirty="0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65059D66-1F5D-0948-96B1-C89EAD583EF5}"/>
              </a:ext>
            </a:extLst>
          </p:cNvPr>
          <p:cNvSpPr txBox="1"/>
          <p:nvPr/>
        </p:nvSpPr>
        <p:spPr>
          <a:xfrm>
            <a:off x="1977820" y="6002544"/>
            <a:ext cx="446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10</a:t>
            </a:r>
            <a:endParaRPr lang="en-CN" dirty="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F16F80CF-3829-AA4A-95E6-9539C0A0617B}"/>
              </a:ext>
            </a:extLst>
          </p:cNvPr>
          <p:cNvSpPr txBox="1"/>
          <p:nvPr/>
        </p:nvSpPr>
        <p:spPr>
          <a:xfrm>
            <a:off x="2635188" y="5868339"/>
            <a:ext cx="449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11</a:t>
            </a:r>
            <a:endParaRPr lang="en-CN" dirty="0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371C5495-C1F2-8C4B-9090-50270B99F7A3}"/>
              </a:ext>
            </a:extLst>
          </p:cNvPr>
          <p:cNvSpPr txBox="1"/>
          <p:nvPr/>
        </p:nvSpPr>
        <p:spPr>
          <a:xfrm>
            <a:off x="2637460" y="6211810"/>
            <a:ext cx="449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11</a:t>
            </a:r>
            <a:endParaRPr lang="en-CN" dirty="0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BF6492E1-416B-6A45-9513-729ACB295CB8}"/>
              </a:ext>
            </a:extLst>
          </p:cNvPr>
          <p:cNvSpPr txBox="1"/>
          <p:nvPr/>
        </p:nvSpPr>
        <p:spPr>
          <a:xfrm>
            <a:off x="3049167" y="5995717"/>
            <a:ext cx="837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10011</a:t>
            </a:r>
            <a:endParaRPr lang="en-CN" dirty="0"/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0E9C4BE5-C64D-BA45-B336-5854D267F1A6}"/>
              </a:ext>
            </a:extLst>
          </p:cNvPr>
          <p:cNvSpPr/>
          <p:nvPr/>
        </p:nvSpPr>
        <p:spPr>
          <a:xfrm>
            <a:off x="1371600" y="5527434"/>
            <a:ext cx="2428875" cy="1101966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48A96632-6791-964D-AF7F-D6EFE2ABA182}"/>
              </a:ext>
            </a:extLst>
          </p:cNvPr>
          <p:cNvSpPr/>
          <p:nvPr/>
        </p:nvSpPr>
        <p:spPr>
          <a:xfrm>
            <a:off x="1373127" y="4207332"/>
            <a:ext cx="2427347" cy="1345267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39952682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FA6CE-BC36-F54A-AB45-2B6FCFBFE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课题介绍</a:t>
            </a:r>
            <a:r>
              <a:rPr lang="zh-CN" altLang="en-US" dirty="0"/>
              <a:t> </a:t>
            </a:r>
            <a:r>
              <a:rPr lang="en-US" altLang="zh-CN" dirty="0"/>
              <a:t>——</a:t>
            </a:r>
            <a:r>
              <a:rPr lang="zh-CN" altLang="en-US" dirty="0"/>
              <a:t> 什么是微服务？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92091B-9D8E-804B-985B-61308F9F1C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1940011"/>
            <a:ext cx="10072255" cy="4411362"/>
          </a:xfrm>
        </p:spPr>
        <p:txBody>
          <a:bodyPr>
            <a:normAutofit/>
          </a:bodyPr>
          <a:lstStyle/>
          <a:p>
            <a:r>
              <a:rPr lang="en-CN" sz="1400" dirty="0"/>
              <a:t>核心</a:t>
            </a:r>
            <a:r>
              <a:rPr lang="zh-CN" altLang="en-US" sz="1400" dirty="0"/>
              <a:t> </a:t>
            </a:r>
            <a:r>
              <a:rPr lang="en-US" altLang="zh-CN" sz="1400" dirty="0"/>
              <a:t>——  </a:t>
            </a:r>
            <a:r>
              <a:rPr lang="zh-CN" altLang="en-US" sz="1400" dirty="0"/>
              <a:t>一种新兴的架构</a:t>
            </a:r>
            <a:endParaRPr lang="en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 lvl="2"/>
            <a:r>
              <a:rPr lang="en-CN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逻辑层面</a:t>
            </a:r>
            <a:r>
              <a:rPr lang="zh-CN" altLang="en-US" sz="2000" dirty="0"/>
              <a:t>：</a:t>
            </a:r>
            <a:r>
              <a:rPr lang="en-US" altLang="zh-CN" sz="2000" dirty="0"/>
              <a:t>		</a:t>
            </a:r>
            <a:r>
              <a:rPr lang="en-CN" sz="2000" dirty="0"/>
              <a:t>将系统分为多个服务</a:t>
            </a:r>
          </a:p>
          <a:p>
            <a:pPr marL="530352" lvl="1" indent="0">
              <a:buNone/>
            </a:pPr>
            <a:endParaRPr lang="en-US" altLang="zh-CN" sz="2400" dirty="0"/>
          </a:p>
          <a:p>
            <a:pPr marL="530352" lvl="1" indent="0">
              <a:buNone/>
            </a:pPr>
            <a:endParaRPr lang="en-US" altLang="zh-CN" sz="2400" dirty="0"/>
          </a:p>
          <a:p>
            <a:pPr lvl="2"/>
            <a:r>
              <a:rPr lang="en-CN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物理层面</a:t>
            </a:r>
            <a:r>
              <a:rPr lang="zh-CN" altLang="en-US" sz="2000" dirty="0"/>
              <a:t>：</a:t>
            </a:r>
            <a:r>
              <a:rPr lang="en-US" altLang="zh-CN" sz="2000" dirty="0"/>
              <a:t>		</a:t>
            </a:r>
            <a:r>
              <a:rPr lang="en-CN" sz="2000" dirty="0"/>
              <a:t>各部分独立部署</a:t>
            </a:r>
            <a:endParaRPr lang="en-US" sz="2000" b="1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0A9FDB-0166-2C4C-B992-104313E004CA}"/>
              </a:ext>
            </a:extLst>
          </p:cNvPr>
          <p:cNvSpPr txBox="1">
            <a:spLocks/>
          </p:cNvSpPr>
          <p:nvPr/>
        </p:nvSpPr>
        <p:spPr>
          <a:xfrm>
            <a:off x="5128582" y="6474754"/>
            <a:ext cx="2449183" cy="3832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CN" sz="1400" dirty="0"/>
              <a:t>微服务划分工具设计与实现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022760-A53B-C04D-95BB-ED0DFBE6C2F5}"/>
              </a:ext>
            </a:extLst>
          </p:cNvPr>
          <p:cNvSpPr txBox="1"/>
          <p:nvPr/>
        </p:nvSpPr>
        <p:spPr>
          <a:xfrm>
            <a:off x="5525869" y="2650559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Rounded MT Bold" panose="020F0704030504030204" pitchFamily="34" charset="77"/>
              </a:rPr>
              <a:t>特点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8717B6-0593-6F43-9809-4D354F6610A5}"/>
              </a:ext>
            </a:extLst>
          </p:cNvPr>
          <p:cNvSpPr txBox="1"/>
          <p:nvPr/>
        </p:nvSpPr>
        <p:spPr>
          <a:xfrm>
            <a:off x="9051528" y="2650559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优势</a:t>
            </a:r>
          </a:p>
        </p:txBody>
      </p:sp>
    </p:spTree>
    <p:extLst>
      <p:ext uri="{BB962C8B-B14F-4D97-AF65-F5344CB8AC3E}">
        <p14:creationId xmlns:p14="http://schemas.microsoft.com/office/powerpoint/2010/main" val="74263941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B8669677-3F43-8A47-944D-CE7C9C62131D}"/>
              </a:ext>
            </a:extLst>
          </p:cNvPr>
          <p:cNvSpPr txBox="1">
            <a:spLocks/>
          </p:cNvSpPr>
          <p:nvPr/>
        </p:nvSpPr>
        <p:spPr>
          <a:xfrm>
            <a:off x="4674242" y="1683702"/>
            <a:ext cx="7337649" cy="517429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N" dirty="0"/>
              <a:t>调用图</a:t>
            </a:r>
            <a:r>
              <a:rPr lang="zh-CN" altLang="en-US" dirty="0"/>
              <a:t>：</a:t>
            </a:r>
            <a:endParaRPr lang="en-US" altLang="zh-CN" dirty="0"/>
          </a:p>
          <a:p>
            <a:pPr lvl="1"/>
            <a:r>
              <a:rPr lang="zh-CN" altLang="en-US" dirty="0"/>
              <a:t>思路：展现各个函数间的直接关联程度，展现流量情况</a:t>
            </a:r>
            <a:endParaRPr lang="en-US" altLang="zh-CN" dirty="0"/>
          </a:p>
          <a:p>
            <a:pPr lvl="1"/>
            <a:r>
              <a:rPr lang="zh-CN" altLang="en-US" dirty="0"/>
              <a:t>点：每个函数</a:t>
            </a:r>
            <a:endParaRPr lang="en-US" altLang="zh-CN" dirty="0"/>
          </a:p>
          <a:p>
            <a:pPr lvl="1"/>
            <a:r>
              <a:rPr lang="zh-CN" altLang="en-US" dirty="0"/>
              <a:t>边：</a:t>
            </a:r>
            <a:endParaRPr lang="en-US" altLang="zh-CN" dirty="0"/>
          </a:p>
          <a:p>
            <a:pPr lvl="2"/>
            <a:r>
              <a:rPr lang="zh-CN" altLang="en-US" dirty="0"/>
              <a:t>根据 </a:t>
            </a:r>
            <a:r>
              <a:rPr lang="en-US" altLang="zh-CN" dirty="0"/>
              <a:t>log files</a:t>
            </a:r>
            <a:r>
              <a:rPr lang="zh-CN" altLang="en-US" dirty="0"/>
              <a:t> 中的每个 </a:t>
            </a:r>
            <a:r>
              <a:rPr lang="en-US" altLang="zh-CN" dirty="0"/>
              <a:t>execution</a:t>
            </a:r>
            <a:r>
              <a:rPr lang="zh-CN" altLang="en-US" dirty="0"/>
              <a:t> </a:t>
            </a:r>
            <a:r>
              <a:rPr lang="en-US" altLang="zh-CN" dirty="0"/>
              <a:t>trace</a:t>
            </a:r>
            <a:r>
              <a:rPr lang="zh-CN" altLang="en-US" dirty="0"/>
              <a:t>，得到各</a:t>
            </a:r>
            <a:r>
              <a:rPr lang="zh-CN" altLang="en-CN" dirty="0"/>
              <a:t>函数间</a:t>
            </a:r>
            <a:r>
              <a:rPr lang="zh-CN" altLang="en-US" dirty="0"/>
              <a:t>调用关系</a:t>
            </a:r>
            <a:endParaRPr lang="en-US" altLang="zh-CN" dirty="0"/>
          </a:p>
          <a:p>
            <a:pPr marL="987552" lvl="2" indent="0">
              <a:buNone/>
            </a:pPr>
            <a:endParaRPr lang="en-US" altLang="zh-CN" dirty="0"/>
          </a:p>
          <a:p>
            <a:r>
              <a:rPr lang="en-CN" dirty="0"/>
              <a:t>关联图</a:t>
            </a:r>
            <a:r>
              <a:rPr lang="zh-CN" altLang="en-US" dirty="0"/>
              <a:t>：</a:t>
            </a:r>
            <a:endParaRPr lang="en-US" altLang="zh-CN" dirty="0"/>
          </a:p>
          <a:p>
            <a:pPr lvl="1"/>
            <a:r>
              <a:rPr lang="zh-CN" altLang="en-US" dirty="0"/>
              <a:t>思路：展现各个函数</a:t>
            </a:r>
            <a:r>
              <a:rPr lang="zh-CN" altLang="en-CN" dirty="0"/>
              <a:t>在业务</a:t>
            </a:r>
            <a:r>
              <a:rPr lang="zh-CN" altLang="en-US" dirty="0"/>
              <a:t>层面的关联程度</a:t>
            </a:r>
            <a:endParaRPr lang="en-US" altLang="zh-CN" dirty="0"/>
          </a:p>
          <a:p>
            <a:pPr lvl="1"/>
            <a:r>
              <a:rPr lang="zh-CN" altLang="en-US" dirty="0"/>
              <a:t>点：每个函数</a:t>
            </a:r>
            <a:endParaRPr lang="en-US" altLang="zh-CN" dirty="0"/>
          </a:p>
          <a:p>
            <a:pPr lvl="1"/>
            <a:r>
              <a:rPr lang="zh-CN" altLang="en-US" dirty="0"/>
              <a:t>边：</a:t>
            </a:r>
            <a:endParaRPr lang="en-US" altLang="zh-CN" dirty="0"/>
          </a:p>
          <a:p>
            <a:pPr lvl="2"/>
            <a:r>
              <a:rPr lang="zh-CN" altLang="en-US" dirty="0"/>
              <a:t>将每条 </a:t>
            </a:r>
            <a:r>
              <a:rPr lang="en-US" altLang="zh-CN" dirty="0"/>
              <a:t>execution</a:t>
            </a:r>
            <a:r>
              <a:rPr lang="zh-CN" altLang="en-US" dirty="0"/>
              <a:t> </a:t>
            </a:r>
            <a:r>
              <a:rPr lang="en-US" altLang="zh-CN" dirty="0"/>
              <a:t>trace</a:t>
            </a:r>
            <a:r>
              <a:rPr lang="zh-CN" altLang="en-US" dirty="0"/>
              <a:t> 视作一条业务线，一条业务线上的每对函数关联度</a:t>
            </a:r>
            <a:r>
              <a:rPr lang="en-US" altLang="zh-CN" dirty="0"/>
              <a:t>+1</a:t>
            </a:r>
          </a:p>
          <a:p>
            <a:pPr lvl="2"/>
            <a:r>
              <a:rPr lang="zh-CN" altLang="en-US" dirty="0"/>
              <a:t>归一化（某条边权</a:t>
            </a:r>
            <a:r>
              <a:rPr lang="en-US" altLang="zh-CN" dirty="0"/>
              <a:t>/</a:t>
            </a:r>
            <a:r>
              <a:rPr lang="zh-CN" altLang="en-US" dirty="0"/>
              <a:t>两端点</a:t>
            </a:r>
            <a:r>
              <a:rPr lang="zh-CN" altLang="en-CN" dirty="0"/>
              <a:t>所有边权</a:t>
            </a:r>
            <a:r>
              <a:rPr lang="zh-CN" altLang="en-US" dirty="0"/>
              <a:t>和），避免大流量业务的影响</a:t>
            </a:r>
            <a:endParaRPr lang="en-US" altLang="zh-CN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E779DDF-1F68-AC44-B471-56F223F02DB1}"/>
              </a:ext>
            </a:extLst>
          </p:cNvPr>
          <p:cNvSpPr/>
          <p:nvPr/>
        </p:nvSpPr>
        <p:spPr>
          <a:xfrm>
            <a:off x="1677596" y="1874761"/>
            <a:ext cx="2690650" cy="9951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/>
              <a:t>关联度计算</a:t>
            </a:r>
          </a:p>
          <a:p>
            <a:pPr algn="ctr"/>
            <a:r>
              <a:rPr lang="zh-CN" altLang="en-US" dirty="0"/>
              <a:t>（使用动态分析）</a:t>
            </a:r>
            <a:endParaRPr lang="en-CN" dirty="0"/>
          </a:p>
          <a:p>
            <a:pPr algn="ctr"/>
            <a:r>
              <a:rPr lang="zh-CN" altLang="en-US" dirty="0"/>
              <a:t>（按函数间调用关系）</a:t>
            </a:r>
            <a:endParaRPr lang="en-CN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D630B71-5315-2647-8621-A186160E68A8}"/>
              </a:ext>
            </a:extLst>
          </p:cNvPr>
          <p:cNvSpPr/>
          <p:nvPr/>
        </p:nvSpPr>
        <p:spPr>
          <a:xfrm>
            <a:off x="1617170" y="4772441"/>
            <a:ext cx="271462" cy="27146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  <a:endParaRPr lang="en-CN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1AAE3A5E-CBAE-A04F-9319-A827AE4FCEC8}"/>
              </a:ext>
            </a:extLst>
          </p:cNvPr>
          <p:cNvSpPr/>
          <p:nvPr/>
        </p:nvSpPr>
        <p:spPr>
          <a:xfrm>
            <a:off x="2195702" y="4766858"/>
            <a:ext cx="271462" cy="27146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</a:t>
            </a:r>
            <a:endParaRPr lang="en-CN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82351A03-DE52-8242-887F-C3928A169C1E}"/>
              </a:ext>
            </a:extLst>
          </p:cNvPr>
          <p:cNvSpPr/>
          <p:nvPr/>
        </p:nvSpPr>
        <p:spPr>
          <a:xfrm>
            <a:off x="1885909" y="5174051"/>
            <a:ext cx="271462" cy="27146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3</a:t>
            </a:r>
            <a:endParaRPr lang="en-CN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FAD63799-4C0C-A142-929E-B23C71B1874A}"/>
              </a:ext>
            </a:extLst>
          </p:cNvPr>
          <p:cNvSpPr/>
          <p:nvPr/>
        </p:nvSpPr>
        <p:spPr>
          <a:xfrm>
            <a:off x="3182988" y="4702912"/>
            <a:ext cx="271462" cy="27146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4</a:t>
            </a:r>
            <a:endParaRPr lang="en-CN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7BB774EC-6CB2-1147-89F7-C786AE56F5DA}"/>
              </a:ext>
            </a:extLst>
          </p:cNvPr>
          <p:cNvSpPr/>
          <p:nvPr/>
        </p:nvSpPr>
        <p:spPr>
          <a:xfrm>
            <a:off x="3182988" y="5170504"/>
            <a:ext cx="271462" cy="27146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5</a:t>
            </a:r>
            <a:endParaRPr lang="en-CN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7501DB0-AA71-1344-92E1-18224544A51D}"/>
              </a:ext>
            </a:extLst>
          </p:cNvPr>
          <p:cNvSpPr txBox="1"/>
          <p:nvPr/>
        </p:nvSpPr>
        <p:spPr>
          <a:xfrm>
            <a:off x="1607499" y="3284003"/>
            <a:ext cx="16199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- {1-2-3} * 10 </a:t>
            </a:r>
          </a:p>
          <a:p>
            <a:r>
              <a:rPr lang="en-US" altLang="zh-CN" dirty="0"/>
              <a:t>- {4-5} *10000</a:t>
            </a:r>
          </a:p>
          <a:p>
            <a:r>
              <a:rPr lang="en-US" dirty="0"/>
              <a:t>- {4-5-</a:t>
            </a:r>
            <a:r>
              <a:rPr lang="en-US" altLang="zh-CN" dirty="0"/>
              <a:t>3</a:t>
            </a:r>
            <a:r>
              <a:rPr lang="en-US" dirty="0"/>
              <a:t>} *11</a:t>
            </a:r>
            <a:endParaRPr lang="en-CN" dirty="0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E31229D8-14DC-4B42-B060-9B149FF2B8ED}"/>
              </a:ext>
            </a:extLst>
          </p:cNvPr>
          <p:cNvSpPr/>
          <p:nvPr/>
        </p:nvSpPr>
        <p:spPr>
          <a:xfrm>
            <a:off x="1371600" y="3120268"/>
            <a:ext cx="2428875" cy="3509132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499E47EF-38C3-3A4B-86EF-1E8B0E7B9B64}"/>
              </a:ext>
            </a:extLst>
          </p:cNvPr>
          <p:cNvSpPr/>
          <p:nvPr/>
        </p:nvSpPr>
        <p:spPr>
          <a:xfrm>
            <a:off x="1603904" y="5818779"/>
            <a:ext cx="271462" cy="27146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  <a:endParaRPr lang="en-CN" dirty="0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120C3B90-4F03-724C-B98D-0D6C20C20A1C}"/>
              </a:ext>
            </a:extLst>
          </p:cNvPr>
          <p:cNvSpPr/>
          <p:nvPr/>
        </p:nvSpPr>
        <p:spPr>
          <a:xfrm>
            <a:off x="2182436" y="5813196"/>
            <a:ext cx="271462" cy="27146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</a:t>
            </a:r>
            <a:endParaRPr lang="en-CN" dirty="0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A6FEBCB9-B201-624B-9081-A1230394909F}"/>
              </a:ext>
            </a:extLst>
          </p:cNvPr>
          <p:cNvSpPr/>
          <p:nvPr/>
        </p:nvSpPr>
        <p:spPr>
          <a:xfrm>
            <a:off x="1872643" y="6220389"/>
            <a:ext cx="271462" cy="27146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3</a:t>
            </a:r>
            <a:endParaRPr lang="en-CN" dirty="0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E7485E19-D62E-DA49-9705-6A8085D23C94}"/>
              </a:ext>
            </a:extLst>
          </p:cNvPr>
          <p:cNvSpPr/>
          <p:nvPr/>
        </p:nvSpPr>
        <p:spPr>
          <a:xfrm>
            <a:off x="3169722" y="5806402"/>
            <a:ext cx="271462" cy="27146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4</a:t>
            </a:r>
            <a:endParaRPr lang="en-CN" dirty="0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EBC1359C-3578-BC4D-84C9-69845C6172A7}"/>
              </a:ext>
            </a:extLst>
          </p:cNvPr>
          <p:cNvSpPr/>
          <p:nvPr/>
        </p:nvSpPr>
        <p:spPr>
          <a:xfrm>
            <a:off x="3169722" y="6273994"/>
            <a:ext cx="271462" cy="27146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5</a:t>
            </a:r>
            <a:endParaRPr lang="en-CN" dirty="0"/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2393486D-0137-7D44-AAC5-7281DD667862}"/>
              </a:ext>
            </a:extLst>
          </p:cNvPr>
          <p:cNvCxnSpPr>
            <a:stCxn id="66" idx="6"/>
            <a:endCxn id="67" idx="2"/>
          </p:cNvCxnSpPr>
          <p:nvPr/>
        </p:nvCxnSpPr>
        <p:spPr>
          <a:xfrm flipV="1">
            <a:off x="1875366" y="5948927"/>
            <a:ext cx="307070" cy="55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B45B7A8F-77A1-F844-AA2B-FDD0DFF9AB67}"/>
              </a:ext>
            </a:extLst>
          </p:cNvPr>
          <p:cNvCxnSpPr>
            <a:cxnSpLocks/>
            <a:stCxn id="66" idx="5"/>
            <a:endCxn id="68" idx="1"/>
          </p:cNvCxnSpPr>
          <p:nvPr/>
        </p:nvCxnSpPr>
        <p:spPr>
          <a:xfrm>
            <a:off x="1835611" y="6050486"/>
            <a:ext cx="76787" cy="2096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F069B790-1B73-0640-9A1E-3E0395D89032}"/>
              </a:ext>
            </a:extLst>
          </p:cNvPr>
          <p:cNvCxnSpPr>
            <a:cxnSpLocks/>
            <a:stCxn id="67" idx="3"/>
            <a:endCxn id="68" idx="7"/>
          </p:cNvCxnSpPr>
          <p:nvPr/>
        </p:nvCxnSpPr>
        <p:spPr>
          <a:xfrm flipH="1">
            <a:off x="2104350" y="6044903"/>
            <a:ext cx="117841" cy="2152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448AB5EA-AB27-6148-B2A2-1789E8623061}"/>
              </a:ext>
            </a:extLst>
          </p:cNvPr>
          <p:cNvCxnSpPr>
            <a:cxnSpLocks/>
            <a:stCxn id="68" idx="5"/>
            <a:endCxn id="70" idx="2"/>
          </p:cNvCxnSpPr>
          <p:nvPr/>
        </p:nvCxnSpPr>
        <p:spPr>
          <a:xfrm flipV="1">
            <a:off x="2104350" y="6409725"/>
            <a:ext cx="1065372" cy="423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EC2CF0C0-82F5-EB48-A0F2-5245BFA493D6}"/>
              </a:ext>
            </a:extLst>
          </p:cNvPr>
          <p:cNvCxnSpPr>
            <a:cxnSpLocks/>
            <a:stCxn id="69" idx="4"/>
            <a:endCxn id="70" idx="0"/>
          </p:cNvCxnSpPr>
          <p:nvPr/>
        </p:nvCxnSpPr>
        <p:spPr>
          <a:xfrm>
            <a:off x="3305453" y="6077864"/>
            <a:ext cx="0" cy="1961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8E897C9F-0FB9-9C4B-9DBF-78058ACDA3F9}"/>
              </a:ext>
            </a:extLst>
          </p:cNvPr>
          <p:cNvCxnSpPr>
            <a:cxnSpLocks/>
            <a:stCxn id="68" idx="6"/>
            <a:endCxn id="69" idx="2"/>
          </p:cNvCxnSpPr>
          <p:nvPr/>
        </p:nvCxnSpPr>
        <p:spPr>
          <a:xfrm flipV="1">
            <a:off x="2144105" y="5942133"/>
            <a:ext cx="1025617" cy="4139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5687CF73-1A67-D54F-B3B3-24AA00444726}"/>
              </a:ext>
            </a:extLst>
          </p:cNvPr>
          <p:cNvCxnSpPr>
            <a:stCxn id="33" idx="6"/>
            <a:endCxn id="34" idx="2"/>
          </p:cNvCxnSpPr>
          <p:nvPr/>
        </p:nvCxnSpPr>
        <p:spPr>
          <a:xfrm flipV="1">
            <a:off x="1888632" y="4902589"/>
            <a:ext cx="307070" cy="55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F8F750AB-F4F6-6847-A57B-136BEF07DDDD}"/>
              </a:ext>
            </a:extLst>
          </p:cNvPr>
          <p:cNvCxnSpPr>
            <a:cxnSpLocks/>
            <a:stCxn id="34" idx="3"/>
            <a:endCxn id="35" idx="7"/>
          </p:cNvCxnSpPr>
          <p:nvPr/>
        </p:nvCxnSpPr>
        <p:spPr>
          <a:xfrm flipH="1">
            <a:off x="2117616" y="4998565"/>
            <a:ext cx="117841" cy="2152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DEF9D0AA-0CA5-1140-9C2E-C8D501D12815}"/>
              </a:ext>
            </a:extLst>
          </p:cNvPr>
          <p:cNvCxnSpPr>
            <a:cxnSpLocks/>
            <a:stCxn id="36" idx="4"/>
            <a:endCxn id="37" idx="0"/>
          </p:cNvCxnSpPr>
          <p:nvPr/>
        </p:nvCxnSpPr>
        <p:spPr>
          <a:xfrm>
            <a:off x="3318719" y="4974374"/>
            <a:ext cx="0" cy="1961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BF714ECD-B55C-3746-AA6A-3DB22612934E}"/>
              </a:ext>
            </a:extLst>
          </p:cNvPr>
          <p:cNvCxnSpPr>
            <a:cxnSpLocks/>
            <a:stCxn id="37" idx="2"/>
            <a:endCxn id="35" idx="6"/>
          </p:cNvCxnSpPr>
          <p:nvPr/>
        </p:nvCxnSpPr>
        <p:spPr>
          <a:xfrm flipH="1">
            <a:off x="2157371" y="5306235"/>
            <a:ext cx="1025617" cy="35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Oval 90">
            <a:extLst>
              <a:ext uri="{FF2B5EF4-FFF2-40B4-BE49-F238E27FC236}">
                <a16:creationId xmlns:a16="http://schemas.microsoft.com/office/drawing/2014/main" id="{6358B8FF-4D37-6047-B86E-FA6DA58C6D50}"/>
              </a:ext>
            </a:extLst>
          </p:cNvPr>
          <p:cNvSpPr/>
          <p:nvPr/>
        </p:nvSpPr>
        <p:spPr>
          <a:xfrm>
            <a:off x="2649739" y="4289221"/>
            <a:ext cx="271462" cy="27146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0</a:t>
            </a:r>
            <a:endParaRPr lang="en-CN" dirty="0"/>
          </a:p>
        </p:txBody>
      </p: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E2CBE730-996B-754D-861C-A01EF3D2BFD0}"/>
              </a:ext>
            </a:extLst>
          </p:cNvPr>
          <p:cNvCxnSpPr>
            <a:cxnSpLocks/>
            <a:endCxn id="33" idx="7"/>
          </p:cNvCxnSpPr>
          <p:nvPr/>
        </p:nvCxnSpPr>
        <p:spPr>
          <a:xfrm flipH="1">
            <a:off x="1848877" y="4424952"/>
            <a:ext cx="800862" cy="3872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B9827789-4E11-0149-A677-4D9B3E335A37}"/>
              </a:ext>
            </a:extLst>
          </p:cNvPr>
          <p:cNvCxnSpPr>
            <a:cxnSpLocks/>
            <a:endCxn id="36" idx="1"/>
          </p:cNvCxnSpPr>
          <p:nvPr/>
        </p:nvCxnSpPr>
        <p:spPr>
          <a:xfrm>
            <a:off x="2921201" y="4424952"/>
            <a:ext cx="301542" cy="3177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218E2BDF-FA57-4C47-8224-A03CE4AD2ADA}"/>
              </a:ext>
            </a:extLst>
          </p:cNvPr>
          <p:cNvSpPr txBox="1"/>
          <p:nvPr/>
        </p:nvSpPr>
        <p:spPr>
          <a:xfrm>
            <a:off x="1918225" y="4356581"/>
            <a:ext cx="446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10</a:t>
            </a:r>
            <a:endParaRPr lang="en-CN" dirty="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9A7685C1-332B-054A-91E8-C6567DFBE6CA}"/>
              </a:ext>
            </a:extLst>
          </p:cNvPr>
          <p:cNvSpPr txBox="1"/>
          <p:nvPr/>
        </p:nvSpPr>
        <p:spPr>
          <a:xfrm>
            <a:off x="2939316" y="4318473"/>
            <a:ext cx="837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10011</a:t>
            </a:r>
            <a:endParaRPr lang="en-CN" dirty="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C7F517AF-37C0-D949-9D4B-7E2121E76C0F}"/>
              </a:ext>
            </a:extLst>
          </p:cNvPr>
          <p:cNvSpPr txBox="1"/>
          <p:nvPr/>
        </p:nvSpPr>
        <p:spPr>
          <a:xfrm>
            <a:off x="1824963" y="4713700"/>
            <a:ext cx="446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10</a:t>
            </a:r>
            <a:endParaRPr lang="en-CN" dirty="0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BFA0D59E-DCF1-8946-BF3E-384E84BF9A46}"/>
              </a:ext>
            </a:extLst>
          </p:cNvPr>
          <p:cNvSpPr txBox="1"/>
          <p:nvPr/>
        </p:nvSpPr>
        <p:spPr>
          <a:xfrm>
            <a:off x="2045603" y="4961636"/>
            <a:ext cx="446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10</a:t>
            </a:r>
            <a:endParaRPr lang="en-CN" dirty="0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E5AAA0C9-D2A7-754D-918A-D1214AC5D0B2}"/>
              </a:ext>
            </a:extLst>
          </p:cNvPr>
          <p:cNvSpPr txBox="1"/>
          <p:nvPr/>
        </p:nvSpPr>
        <p:spPr>
          <a:xfrm>
            <a:off x="2445277" y="5142426"/>
            <a:ext cx="449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11</a:t>
            </a:r>
            <a:endParaRPr lang="en-CN" dirty="0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BD51FFD0-9F94-D345-B4A3-84A3E512923D}"/>
              </a:ext>
            </a:extLst>
          </p:cNvPr>
          <p:cNvSpPr txBox="1"/>
          <p:nvPr/>
        </p:nvSpPr>
        <p:spPr>
          <a:xfrm>
            <a:off x="2981053" y="4893931"/>
            <a:ext cx="837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10011</a:t>
            </a:r>
            <a:endParaRPr lang="en-CN" dirty="0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36648878-BFCF-A449-AB20-2EEF54B617F6}"/>
              </a:ext>
            </a:extLst>
          </p:cNvPr>
          <p:cNvSpPr txBox="1"/>
          <p:nvPr/>
        </p:nvSpPr>
        <p:spPr>
          <a:xfrm>
            <a:off x="1823145" y="5629504"/>
            <a:ext cx="446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10</a:t>
            </a:r>
            <a:endParaRPr lang="en-CN" dirty="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1AEE042A-185D-B043-9373-2FB41619333A}"/>
              </a:ext>
            </a:extLst>
          </p:cNvPr>
          <p:cNvSpPr txBox="1"/>
          <p:nvPr/>
        </p:nvSpPr>
        <p:spPr>
          <a:xfrm>
            <a:off x="1525167" y="6013919"/>
            <a:ext cx="446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10</a:t>
            </a:r>
            <a:endParaRPr lang="en-CN" dirty="0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65059D66-1F5D-0948-96B1-C89EAD583EF5}"/>
              </a:ext>
            </a:extLst>
          </p:cNvPr>
          <p:cNvSpPr txBox="1"/>
          <p:nvPr/>
        </p:nvSpPr>
        <p:spPr>
          <a:xfrm>
            <a:off x="1977820" y="6002544"/>
            <a:ext cx="446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10</a:t>
            </a:r>
            <a:endParaRPr lang="en-CN" dirty="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F16F80CF-3829-AA4A-95E6-9539C0A0617B}"/>
              </a:ext>
            </a:extLst>
          </p:cNvPr>
          <p:cNvSpPr txBox="1"/>
          <p:nvPr/>
        </p:nvSpPr>
        <p:spPr>
          <a:xfrm>
            <a:off x="2635188" y="5868339"/>
            <a:ext cx="449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11</a:t>
            </a:r>
            <a:endParaRPr lang="en-CN" dirty="0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371C5495-C1F2-8C4B-9090-50270B99F7A3}"/>
              </a:ext>
            </a:extLst>
          </p:cNvPr>
          <p:cNvSpPr txBox="1"/>
          <p:nvPr/>
        </p:nvSpPr>
        <p:spPr>
          <a:xfrm>
            <a:off x="2637460" y="6211810"/>
            <a:ext cx="449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11</a:t>
            </a:r>
            <a:endParaRPr lang="en-CN" dirty="0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BF6492E1-416B-6A45-9513-729ACB295CB8}"/>
              </a:ext>
            </a:extLst>
          </p:cNvPr>
          <p:cNvSpPr txBox="1"/>
          <p:nvPr/>
        </p:nvSpPr>
        <p:spPr>
          <a:xfrm>
            <a:off x="3049167" y="5995717"/>
            <a:ext cx="837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10011</a:t>
            </a:r>
            <a:endParaRPr lang="en-CN" dirty="0"/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0E9C4BE5-C64D-BA45-B336-5854D267F1A6}"/>
              </a:ext>
            </a:extLst>
          </p:cNvPr>
          <p:cNvSpPr/>
          <p:nvPr/>
        </p:nvSpPr>
        <p:spPr>
          <a:xfrm>
            <a:off x="1371600" y="5527434"/>
            <a:ext cx="2428875" cy="1101966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48A96632-6791-964D-AF7F-D6EFE2ABA182}"/>
              </a:ext>
            </a:extLst>
          </p:cNvPr>
          <p:cNvSpPr/>
          <p:nvPr/>
        </p:nvSpPr>
        <p:spPr>
          <a:xfrm>
            <a:off x="1373127" y="4207332"/>
            <a:ext cx="2427347" cy="1345267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50" name="Title 1">
            <a:extLst>
              <a:ext uri="{FF2B5EF4-FFF2-40B4-BE49-F238E27FC236}">
                <a16:creationId xmlns:a16="http://schemas.microsoft.com/office/drawing/2014/main" id="{584475E1-0F5F-1145-8C68-DD339446C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/>
          <a:p>
            <a:r>
              <a:rPr lang="zh-CN" altLang="en-US" dirty="0"/>
              <a:t>附录</a:t>
            </a:r>
            <a:r>
              <a:rPr lang="en-US" altLang="zh-CN" dirty="0"/>
              <a:t>2</a:t>
            </a:r>
            <a:r>
              <a:rPr lang="zh-CN" altLang="en-US" dirty="0"/>
              <a:t>：具体算法</a:t>
            </a:r>
            <a:r>
              <a:rPr lang="en-US" altLang="zh-CN" dirty="0"/>
              <a:t> –</a:t>
            </a:r>
            <a:r>
              <a:rPr lang="zh-CN" altLang="en-US" dirty="0"/>
              <a:t> 建图</a:t>
            </a:r>
            <a:endParaRPr lang="en-CN" dirty="0"/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752CA1C4-B26F-4C4A-8355-5D0CBC8A81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6554" y="0"/>
            <a:ext cx="4595446" cy="1558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24788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B8669677-3F43-8A47-944D-CE7C9C62131D}"/>
              </a:ext>
            </a:extLst>
          </p:cNvPr>
          <p:cNvSpPr txBox="1">
            <a:spLocks/>
          </p:cNvSpPr>
          <p:nvPr/>
        </p:nvSpPr>
        <p:spPr>
          <a:xfrm>
            <a:off x="4674242" y="1683702"/>
            <a:ext cx="7337649" cy="51742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N" dirty="0"/>
              <a:t>调用图</a:t>
            </a:r>
            <a:r>
              <a:rPr lang="zh-CN" altLang="en-US" dirty="0"/>
              <a:t>：</a:t>
            </a:r>
            <a:endParaRPr lang="en-US" altLang="zh-CN" dirty="0"/>
          </a:p>
          <a:p>
            <a:pPr lvl="1"/>
            <a:r>
              <a:rPr lang="zh-CN" altLang="en-US" dirty="0"/>
              <a:t>思路：展现各个函数间的直接关联程度，展现流量情况</a:t>
            </a:r>
            <a:endParaRPr lang="en-US" altLang="zh-CN" dirty="0"/>
          </a:p>
          <a:p>
            <a:pPr lvl="1"/>
            <a:r>
              <a:rPr lang="zh-CN" altLang="en-US" dirty="0"/>
              <a:t>点：每个函数</a:t>
            </a:r>
            <a:endParaRPr lang="en-US" altLang="zh-CN" dirty="0"/>
          </a:p>
          <a:p>
            <a:pPr lvl="1"/>
            <a:r>
              <a:rPr lang="zh-CN" altLang="en-US" dirty="0"/>
              <a:t>边：</a:t>
            </a:r>
            <a:endParaRPr lang="en-US" altLang="zh-CN" dirty="0"/>
          </a:p>
          <a:p>
            <a:pPr lvl="2"/>
            <a:r>
              <a:rPr lang="zh-CN" altLang="en-US" dirty="0"/>
              <a:t>根据 </a:t>
            </a:r>
            <a:r>
              <a:rPr lang="en-US" altLang="zh-CN" dirty="0"/>
              <a:t>log files</a:t>
            </a:r>
            <a:r>
              <a:rPr lang="zh-CN" altLang="en-US" dirty="0"/>
              <a:t> 中的每个 </a:t>
            </a:r>
            <a:r>
              <a:rPr lang="en-US" altLang="zh-CN" dirty="0"/>
              <a:t>execution</a:t>
            </a:r>
            <a:r>
              <a:rPr lang="zh-CN" altLang="en-US" dirty="0"/>
              <a:t> </a:t>
            </a:r>
            <a:r>
              <a:rPr lang="en-US" altLang="zh-CN" dirty="0"/>
              <a:t>trace</a:t>
            </a:r>
            <a:r>
              <a:rPr lang="zh-CN" altLang="en-US" dirty="0"/>
              <a:t>，得到各</a:t>
            </a:r>
            <a:r>
              <a:rPr lang="zh-CN" altLang="en-CN" dirty="0"/>
              <a:t>函数间</a:t>
            </a:r>
            <a:r>
              <a:rPr lang="zh-CN" altLang="en-US" dirty="0"/>
              <a:t>调用关系</a:t>
            </a:r>
            <a:endParaRPr lang="en-US" altLang="zh-CN" dirty="0"/>
          </a:p>
          <a:p>
            <a:pPr marL="987552" lvl="2" indent="0">
              <a:buNone/>
            </a:pPr>
            <a:endParaRPr lang="en-US" altLang="zh-CN" dirty="0"/>
          </a:p>
          <a:p>
            <a:r>
              <a:rPr lang="en-CN" dirty="0"/>
              <a:t>关联图</a:t>
            </a:r>
            <a:r>
              <a:rPr lang="zh-CN" altLang="en-US" dirty="0"/>
              <a:t>：</a:t>
            </a:r>
            <a:endParaRPr lang="en-US" altLang="zh-CN" dirty="0"/>
          </a:p>
          <a:p>
            <a:pPr lvl="1"/>
            <a:r>
              <a:rPr lang="zh-CN" altLang="en-US" dirty="0"/>
              <a:t>思路：展现各个函数</a:t>
            </a:r>
            <a:r>
              <a:rPr lang="zh-CN" altLang="en-CN" dirty="0"/>
              <a:t>在业务</a:t>
            </a:r>
            <a:r>
              <a:rPr lang="zh-CN" altLang="en-US" dirty="0"/>
              <a:t>层面的关联程度</a:t>
            </a:r>
            <a:endParaRPr lang="en-US" altLang="zh-CN" dirty="0"/>
          </a:p>
          <a:p>
            <a:pPr lvl="1"/>
            <a:r>
              <a:rPr lang="zh-CN" altLang="en-US" dirty="0"/>
              <a:t>点：每个函数</a:t>
            </a:r>
            <a:endParaRPr lang="en-US" altLang="zh-CN" dirty="0"/>
          </a:p>
          <a:p>
            <a:pPr lvl="1"/>
            <a:r>
              <a:rPr lang="zh-CN" altLang="en-US" dirty="0"/>
              <a:t>边：</a:t>
            </a:r>
            <a:endParaRPr lang="en-US" altLang="zh-CN" dirty="0"/>
          </a:p>
          <a:p>
            <a:pPr lvl="2"/>
            <a:r>
              <a:rPr lang="zh-CN" altLang="en-US" dirty="0"/>
              <a:t>将每条 </a:t>
            </a:r>
            <a:r>
              <a:rPr lang="en-US" altLang="zh-CN" dirty="0"/>
              <a:t>execution</a:t>
            </a:r>
            <a:r>
              <a:rPr lang="zh-CN" altLang="en-US" dirty="0"/>
              <a:t> </a:t>
            </a:r>
            <a:r>
              <a:rPr lang="en-US" altLang="zh-CN" dirty="0"/>
              <a:t>trace</a:t>
            </a:r>
            <a:r>
              <a:rPr lang="zh-CN" altLang="en-US" dirty="0"/>
              <a:t> 视作一条业务线，一条业务线上的每对函数关联度</a:t>
            </a:r>
            <a:r>
              <a:rPr lang="en-US" altLang="zh-CN" dirty="0"/>
              <a:t>+1</a:t>
            </a:r>
          </a:p>
          <a:p>
            <a:pPr lvl="2"/>
            <a:r>
              <a:rPr lang="zh-CN" altLang="en-US" dirty="0"/>
              <a:t>归一化，避免大流量业务的影响</a:t>
            </a:r>
            <a:endParaRPr lang="en-US" altLang="zh-CN" dirty="0"/>
          </a:p>
          <a:p>
            <a:pPr lvl="2"/>
            <a:endParaRPr lang="en-US" altLang="zh-CN" dirty="0"/>
          </a:p>
          <a:p>
            <a:pPr lvl="2"/>
            <a:endParaRPr lang="en-US" altLang="zh-CN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E779DDF-1F68-AC44-B471-56F223F02DB1}"/>
              </a:ext>
            </a:extLst>
          </p:cNvPr>
          <p:cNvSpPr/>
          <p:nvPr/>
        </p:nvSpPr>
        <p:spPr>
          <a:xfrm>
            <a:off x="1677596" y="1874761"/>
            <a:ext cx="2690650" cy="9951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/>
              <a:t>关联度计算</a:t>
            </a:r>
          </a:p>
          <a:p>
            <a:pPr algn="ctr"/>
            <a:r>
              <a:rPr lang="zh-CN" altLang="en-US" dirty="0"/>
              <a:t>（使用动态分析）</a:t>
            </a:r>
            <a:endParaRPr lang="en-CN" dirty="0"/>
          </a:p>
          <a:p>
            <a:pPr algn="ctr"/>
            <a:r>
              <a:rPr lang="zh-CN" altLang="en-US" dirty="0"/>
              <a:t>（按函数间调用关系）</a:t>
            </a:r>
            <a:endParaRPr lang="en-CN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7501DB0-AA71-1344-92E1-18224544A51D}"/>
              </a:ext>
            </a:extLst>
          </p:cNvPr>
          <p:cNvSpPr txBox="1"/>
          <p:nvPr/>
        </p:nvSpPr>
        <p:spPr>
          <a:xfrm>
            <a:off x="1607499" y="3707085"/>
            <a:ext cx="16199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- {1-2-3} * 10 </a:t>
            </a:r>
          </a:p>
          <a:p>
            <a:r>
              <a:rPr lang="en-US" altLang="zh-CN" dirty="0"/>
              <a:t>- {4-5} *10000</a:t>
            </a:r>
          </a:p>
          <a:p>
            <a:r>
              <a:rPr lang="en-US" dirty="0"/>
              <a:t>- {4-5-</a:t>
            </a:r>
            <a:r>
              <a:rPr lang="en-US" altLang="zh-CN" dirty="0"/>
              <a:t>3</a:t>
            </a:r>
            <a:r>
              <a:rPr lang="en-US" dirty="0"/>
              <a:t>} *11</a:t>
            </a:r>
            <a:endParaRPr lang="en-CN" dirty="0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E31229D8-14DC-4B42-B060-9B149FF2B8ED}"/>
              </a:ext>
            </a:extLst>
          </p:cNvPr>
          <p:cNvSpPr/>
          <p:nvPr/>
        </p:nvSpPr>
        <p:spPr>
          <a:xfrm>
            <a:off x="1371600" y="3429000"/>
            <a:ext cx="2428875" cy="2644254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499E47EF-38C3-3A4B-86EF-1E8B0E7B9B64}"/>
              </a:ext>
            </a:extLst>
          </p:cNvPr>
          <p:cNvSpPr/>
          <p:nvPr/>
        </p:nvSpPr>
        <p:spPr>
          <a:xfrm>
            <a:off x="1535664" y="5163683"/>
            <a:ext cx="271462" cy="27146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  <a:endParaRPr lang="en-CN" dirty="0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120C3B90-4F03-724C-B98D-0D6C20C20A1C}"/>
              </a:ext>
            </a:extLst>
          </p:cNvPr>
          <p:cNvSpPr/>
          <p:nvPr/>
        </p:nvSpPr>
        <p:spPr>
          <a:xfrm>
            <a:off x="2114196" y="5158100"/>
            <a:ext cx="271462" cy="27146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</a:t>
            </a:r>
            <a:endParaRPr lang="en-CN" dirty="0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A6FEBCB9-B201-624B-9081-A1230394909F}"/>
              </a:ext>
            </a:extLst>
          </p:cNvPr>
          <p:cNvSpPr/>
          <p:nvPr/>
        </p:nvSpPr>
        <p:spPr>
          <a:xfrm>
            <a:off x="1804403" y="5565293"/>
            <a:ext cx="271462" cy="27146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3</a:t>
            </a:r>
            <a:endParaRPr lang="en-CN" dirty="0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E7485E19-D62E-DA49-9705-6A8085D23C94}"/>
              </a:ext>
            </a:extLst>
          </p:cNvPr>
          <p:cNvSpPr/>
          <p:nvPr/>
        </p:nvSpPr>
        <p:spPr>
          <a:xfrm>
            <a:off x="3101482" y="5151306"/>
            <a:ext cx="271462" cy="27146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4</a:t>
            </a:r>
            <a:endParaRPr lang="en-CN" dirty="0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EBC1359C-3578-BC4D-84C9-69845C6172A7}"/>
              </a:ext>
            </a:extLst>
          </p:cNvPr>
          <p:cNvSpPr/>
          <p:nvPr/>
        </p:nvSpPr>
        <p:spPr>
          <a:xfrm>
            <a:off x="3101482" y="5618898"/>
            <a:ext cx="271462" cy="27146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5</a:t>
            </a:r>
            <a:endParaRPr lang="en-CN" dirty="0"/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2393486D-0137-7D44-AAC5-7281DD667862}"/>
              </a:ext>
            </a:extLst>
          </p:cNvPr>
          <p:cNvCxnSpPr>
            <a:stCxn id="66" idx="6"/>
            <a:endCxn id="67" idx="2"/>
          </p:cNvCxnSpPr>
          <p:nvPr/>
        </p:nvCxnSpPr>
        <p:spPr>
          <a:xfrm flipV="1">
            <a:off x="1807126" y="5293831"/>
            <a:ext cx="307070" cy="55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B45B7A8F-77A1-F844-AA2B-FDD0DFF9AB67}"/>
              </a:ext>
            </a:extLst>
          </p:cNvPr>
          <p:cNvCxnSpPr>
            <a:cxnSpLocks/>
            <a:stCxn id="66" idx="5"/>
            <a:endCxn id="68" idx="1"/>
          </p:cNvCxnSpPr>
          <p:nvPr/>
        </p:nvCxnSpPr>
        <p:spPr>
          <a:xfrm>
            <a:off x="1767371" y="5395390"/>
            <a:ext cx="76787" cy="2096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F069B790-1B73-0640-9A1E-3E0395D89032}"/>
              </a:ext>
            </a:extLst>
          </p:cNvPr>
          <p:cNvCxnSpPr>
            <a:cxnSpLocks/>
            <a:stCxn id="67" idx="3"/>
            <a:endCxn id="68" idx="7"/>
          </p:cNvCxnSpPr>
          <p:nvPr/>
        </p:nvCxnSpPr>
        <p:spPr>
          <a:xfrm flipH="1">
            <a:off x="2036110" y="5389807"/>
            <a:ext cx="117841" cy="2152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448AB5EA-AB27-6148-B2A2-1789E8623061}"/>
              </a:ext>
            </a:extLst>
          </p:cNvPr>
          <p:cNvCxnSpPr>
            <a:cxnSpLocks/>
            <a:stCxn id="68" idx="5"/>
            <a:endCxn id="70" idx="2"/>
          </p:cNvCxnSpPr>
          <p:nvPr/>
        </p:nvCxnSpPr>
        <p:spPr>
          <a:xfrm flipV="1">
            <a:off x="2036110" y="5754629"/>
            <a:ext cx="1065372" cy="423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EC2CF0C0-82F5-EB48-A0F2-5245BFA493D6}"/>
              </a:ext>
            </a:extLst>
          </p:cNvPr>
          <p:cNvCxnSpPr>
            <a:cxnSpLocks/>
            <a:stCxn id="69" idx="4"/>
            <a:endCxn id="70" idx="0"/>
          </p:cNvCxnSpPr>
          <p:nvPr/>
        </p:nvCxnSpPr>
        <p:spPr>
          <a:xfrm>
            <a:off x="3237213" y="5422768"/>
            <a:ext cx="0" cy="1961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8E897C9F-0FB9-9C4B-9DBF-78058ACDA3F9}"/>
              </a:ext>
            </a:extLst>
          </p:cNvPr>
          <p:cNvCxnSpPr>
            <a:cxnSpLocks/>
            <a:stCxn id="68" idx="6"/>
            <a:endCxn id="69" idx="2"/>
          </p:cNvCxnSpPr>
          <p:nvPr/>
        </p:nvCxnSpPr>
        <p:spPr>
          <a:xfrm flipV="1">
            <a:off x="2075865" y="5287037"/>
            <a:ext cx="1025617" cy="4139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36648878-BFCF-A449-AB20-2EEF54B617F6}"/>
              </a:ext>
            </a:extLst>
          </p:cNvPr>
          <p:cNvSpPr txBox="1"/>
          <p:nvPr/>
        </p:nvSpPr>
        <p:spPr>
          <a:xfrm>
            <a:off x="1700313" y="4974408"/>
            <a:ext cx="511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0.5</a:t>
            </a:r>
            <a:endParaRPr lang="en-CN" dirty="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1AEE042A-185D-B043-9373-2FB41619333A}"/>
              </a:ext>
            </a:extLst>
          </p:cNvPr>
          <p:cNvSpPr txBox="1"/>
          <p:nvPr/>
        </p:nvSpPr>
        <p:spPr>
          <a:xfrm>
            <a:off x="1320447" y="5358823"/>
            <a:ext cx="634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0.37</a:t>
            </a:r>
            <a:endParaRPr lang="en-CN" dirty="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F16F80CF-3829-AA4A-95E6-9539C0A0617B}"/>
              </a:ext>
            </a:extLst>
          </p:cNvPr>
          <p:cNvSpPr txBox="1"/>
          <p:nvPr/>
        </p:nvSpPr>
        <p:spPr>
          <a:xfrm>
            <a:off x="2430468" y="5226891"/>
            <a:ext cx="635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0.13</a:t>
            </a:r>
            <a:endParaRPr lang="en-CN" dirty="0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371C5495-C1F2-8C4B-9090-50270B99F7A3}"/>
              </a:ext>
            </a:extLst>
          </p:cNvPr>
          <p:cNvSpPr txBox="1"/>
          <p:nvPr/>
        </p:nvSpPr>
        <p:spPr>
          <a:xfrm>
            <a:off x="2419093" y="5570362"/>
            <a:ext cx="635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0.13</a:t>
            </a:r>
            <a:endParaRPr lang="en-CN" dirty="0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BF6492E1-416B-6A45-9513-729ACB295CB8}"/>
              </a:ext>
            </a:extLst>
          </p:cNvPr>
          <p:cNvSpPr txBox="1"/>
          <p:nvPr/>
        </p:nvSpPr>
        <p:spPr>
          <a:xfrm>
            <a:off x="2980927" y="5340621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0.999</a:t>
            </a:r>
            <a:endParaRPr lang="en-CN" dirty="0"/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0E9C4BE5-C64D-BA45-B336-5854D267F1A6}"/>
              </a:ext>
            </a:extLst>
          </p:cNvPr>
          <p:cNvSpPr/>
          <p:nvPr/>
        </p:nvSpPr>
        <p:spPr>
          <a:xfrm>
            <a:off x="1371600" y="4831306"/>
            <a:ext cx="2428875" cy="1241947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14FD5F-CCDB-374A-A881-5BB4E55FE041}"/>
              </a:ext>
            </a:extLst>
          </p:cNvPr>
          <p:cNvSpPr txBox="1"/>
          <p:nvPr/>
        </p:nvSpPr>
        <p:spPr>
          <a:xfrm>
            <a:off x="10385953" y="611760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边权值</a:t>
            </a:r>
            <a:endParaRPr lang="en-CN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1159143-3D98-6C49-8C9B-B42D3B7CA2BC}"/>
              </a:ext>
            </a:extLst>
          </p:cNvPr>
          <p:cNvSpPr txBox="1"/>
          <p:nvPr/>
        </p:nvSpPr>
        <p:spPr>
          <a:xfrm>
            <a:off x="9833084" y="6299138"/>
            <a:ext cx="349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altLang="zh-CN" dirty="0"/>
              <a:t>∑</a:t>
            </a:r>
            <a:endParaRPr lang="en-CN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8706FA7-2FD3-334F-8403-A0270893A0DE}"/>
              </a:ext>
            </a:extLst>
          </p:cNvPr>
          <p:cNvSpPr txBox="1"/>
          <p:nvPr/>
        </p:nvSpPr>
        <p:spPr>
          <a:xfrm>
            <a:off x="10014847" y="6434076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端点所有边权值和</a:t>
            </a:r>
            <a:endParaRPr lang="en-CN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17F4E4E-7457-F640-B964-30CA1D201268}"/>
              </a:ext>
            </a:extLst>
          </p:cNvPr>
          <p:cNvSpPr txBox="1"/>
          <p:nvPr/>
        </p:nvSpPr>
        <p:spPr>
          <a:xfrm>
            <a:off x="9654007" y="6168787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</a:t>
            </a:r>
            <a:endParaRPr lang="en-CN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82330FF-27A4-024E-961A-09B98C9BCE86}"/>
              </a:ext>
            </a:extLst>
          </p:cNvPr>
          <p:cNvSpPr txBox="1"/>
          <p:nvPr/>
        </p:nvSpPr>
        <p:spPr>
          <a:xfrm>
            <a:off x="10006999" y="6275843"/>
            <a:ext cx="2089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--------------------------------</a:t>
            </a:r>
            <a:endParaRPr lang="en-CN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237F5E1-0D95-E147-B5D2-EBA1E6432FF9}"/>
              </a:ext>
            </a:extLst>
          </p:cNvPr>
          <p:cNvSpPr txBox="1"/>
          <p:nvPr/>
        </p:nvSpPr>
        <p:spPr>
          <a:xfrm>
            <a:off x="9671116" y="6431175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</a:t>
            </a:r>
            <a:endParaRPr lang="en-CN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F74FFB4-E9E5-544E-9B0D-342B639C62EC}"/>
              </a:ext>
            </a:extLst>
          </p:cNvPr>
          <p:cNvSpPr txBox="1"/>
          <p:nvPr/>
        </p:nvSpPr>
        <p:spPr>
          <a:xfrm>
            <a:off x="9646292" y="6273805"/>
            <a:ext cx="357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---</a:t>
            </a:r>
            <a:endParaRPr lang="en-CN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B3AD4FF-8CE7-7841-A632-A8A2197C8D57}"/>
              </a:ext>
            </a:extLst>
          </p:cNvPr>
          <p:cNvSpPr txBox="1"/>
          <p:nvPr/>
        </p:nvSpPr>
        <p:spPr>
          <a:xfrm>
            <a:off x="1882280" y="5347448"/>
            <a:ext cx="634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0.37</a:t>
            </a:r>
            <a:endParaRPr lang="en-CN" dirty="0"/>
          </a:p>
        </p:txBody>
      </p:sp>
      <p:sp>
        <p:nvSpPr>
          <p:cNvPr id="36" name="Title 1">
            <a:extLst>
              <a:ext uri="{FF2B5EF4-FFF2-40B4-BE49-F238E27FC236}">
                <a16:creationId xmlns:a16="http://schemas.microsoft.com/office/drawing/2014/main" id="{2C63C971-09B1-474E-8984-16976925F3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/>
          <a:p>
            <a:r>
              <a:rPr lang="zh-CN" altLang="en-US" dirty="0"/>
              <a:t>附录</a:t>
            </a:r>
            <a:r>
              <a:rPr lang="en-US" altLang="zh-CN" dirty="0"/>
              <a:t>2</a:t>
            </a:r>
            <a:r>
              <a:rPr lang="zh-CN" altLang="en-US" dirty="0"/>
              <a:t>：具体算法</a:t>
            </a:r>
            <a:r>
              <a:rPr lang="en-US" altLang="zh-CN" dirty="0"/>
              <a:t> –</a:t>
            </a:r>
            <a:r>
              <a:rPr lang="zh-CN" altLang="en-US" dirty="0"/>
              <a:t> 建图</a:t>
            </a:r>
            <a:endParaRPr lang="en-CN" dirty="0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E0677A77-E2AF-844E-AA3F-551AF332F1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6554" y="0"/>
            <a:ext cx="4595446" cy="1558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44821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029117-46C2-064F-9EE2-1F869C9B28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4242" y="5375694"/>
            <a:ext cx="6386945" cy="853306"/>
          </a:xfrm>
        </p:spPr>
        <p:txBody>
          <a:bodyPr>
            <a:normAutofit fontScale="85000" lnSpcReduction="10000"/>
          </a:bodyPr>
          <a:lstStyle/>
          <a:p>
            <a:r>
              <a:rPr lang="en-CN" dirty="0"/>
              <a:t>求得</a:t>
            </a:r>
            <a:r>
              <a:rPr lang="zh-CN" altLang="en-US" dirty="0"/>
              <a:t> </a:t>
            </a:r>
            <a:r>
              <a:rPr lang="en-CN" dirty="0"/>
              <a:t>关系网络</a:t>
            </a:r>
            <a:r>
              <a:rPr lang="zh-CN" altLang="en-US" dirty="0"/>
              <a:t> </a:t>
            </a:r>
            <a:r>
              <a:rPr lang="en-CN" dirty="0"/>
              <a:t>的</a:t>
            </a:r>
            <a:r>
              <a:rPr lang="zh-CN" altLang="en-US" dirty="0"/>
              <a:t> </a:t>
            </a:r>
            <a:r>
              <a:rPr lang="en-CN" dirty="0"/>
              <a:t>最大生成树</a:t>
            </a:r>
            <a:r>
              <a:rPr lang="zh-CN" altLang="en-US" dirty="0"/>
              <a:t>，</a:t>
            </a:r>
            <a:r>
              <a:rPr lang="en-CN" dirty="0"/>
              <a:t>删除最小边使拆分成两块</a:t>
            </a:r>
          </a:p>
          <a:p>
            <a:r>
              <a:rPr lang="en-CN" dirty="0"/>
              <a:t>物理意义等同于</a:t>
            </a:r>
            <a:r>
              <a:rPr lang="zh-CN" altLang="en-US" dirty="0"/>
              <a:t>：</a:t>
            </a:r>
            <a:r>
              <a:rPr lang="en-CN" dirty="0"/>
              <a:t>按边权从小到大删除</a:t>
            </a:r>
            <a:r>
              <a:rPr lang="zh-CN" altLang="en-US" dirty="0"/>
              <a:t>，</a:t>
            </a:r>
            <a:r>
              <a:rPr lang="en-CN" dirty="0"/>
              <a:t>直到图被划分开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CFE479B-B3FB-F64B-8DBA-127E72826F6D}"/>
              </a:ext>
            </a:extLst>
          </p:cNvPr>
          <p:cNvSpPr/>
          <p:nvPr/>
        </p:nvSpPr>
        <p:spPr>
          <a:xfrm>
            <a:off x="2701703" y="5423974"/>
            <a:ext cx="1860331" cy="756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/>
              <a:t>初次划分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5A0B2BA-7EE8-5E47-9910-B2B009948C09}"/>
              </a:ext>
            </a:extLst>
          </p:cNvPr>
          <p:cNvSpPr/>
          <p:nvPr/>
        </p:nvSpPr>
        <p:spPr>
          <a:xfrm>
            <a:off x="1634836" y="2681013"/>
            <a:ext cx="2927197" cy="756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/>
              <a:t>初次评价</a:t>
            </a:r>
          </a:p>
          <a:p>
            <a:pPr algn="ctr"/>
            <a:r>
              <a:rPr lang="zh-CN" altLang="en-US" dirty="0"/>
              <a:t>（根据</a:t>
            </a:r>
            <a:r>
              <a:rPr lang="zh-CN" altLang="en-CN" dirty="0"/>
              <a:t>内聚度</a:t>
            </a:r>
            <a:r>
              <a:rPr lang="en-US" altLang="zh-CN" dirty="0"/>
              <a:t>/</a:t>
            </a:r>
            <a:r>
              <a:rPr lang="zh-CN" altLang="en-US" dirty="0"/>
              <a:t>外耦合度）</a:t>
            </a:r>
            <a:endParaRPr lang="en-CN" dirty="0"/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B8669677-3F43-8A47-944D-CE7C9C62131D}"/>
              </a:ext>
            </a:extLst>
          </p:cNvPr>
          <p:cNvSpPr txBox="1">
            <a:spLocks/>
          </p:cNvSpPr>
          <p:nvPr/>
        </p:nvSpPr>
        <p:spPr>
          <a:xfrm>
            <a:off x="4674242" y="2617064"/>
            <a:ext cx="5398014" cy="8740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N" dirty="0"/>
              <a:t>内聚度</a:t>
            </a:r>
            <a:r>
              <a:rPr lang="zh-CN" altLang="en-US" dirty="0"/>
              <a:t>：</a:t>
            </a:r>
            <a:r>
              <a:rPr lang="zh-CN" altLang="en-CN" dirty="0"/>
              <a:t>内部</a:t>
            </a:r>
            <a:r>
              <a:rPr lang="zh-CN" altLang="en-US" dirty="0"/>
              <a:t>尽量不要有边权特别小的边</a:t>
            </a:r>
            <a:endParaRPr lang="en-US" altLang="zh-CN" dirty="0"/>
          </a:p>
          <a:p>
            <a:r>
              <a:rPr lang="en-CN" dirty="0"/>
              <a:t>外耦合度</a:t>
            </a:r>
            <a:r>
              <a:rPr lang="zh-CN" altLang="en-US" dirty="0"/>
              <a:t>：外部尽量不要有边权大的边</a:t>
            </a:r>
            <a:endParaRPr lang="en-US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61896A1-3EC3-DC4C-A954-B64ACDD35242}"/>
              </a:ext>
            </a:extLst>
          </p:cNvPr>
          <p:cNvGrpSpPr/>
          <p:nvPr/>
        </p:nvGrpSpPr>
        <p:grpSpPr>
          <a:xfrm>
            <a:off x="9957137" y="2513940"/>
            <a:ext cx="2031325" cy="540159"/>
            <a:chOff x="9804736" y="1355285"/>
            <a:chExt cx="2031325" cy="540159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054C135-501F-F341-AF11-3886133BEE5D}"/>
                </a:ext>
              </a:extLst>
            </p:cNvPr>
            <p:cNvSpPr txBox="1"/>
            <p:nvPr/>
          </p:nvSpPr>
          <p:spPr>
            <a:xfrm>
              <a:off x="9916947" y="1355285"/>
              <a:ext cx="180690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N" sz="1200" dirty="0"/>
                <a:t>∑(</a:t>
              </a:r>
              <a:r>
                <a:rPr lang="zh-CN" altLang="en-US" sz="1200" dirty="0"/>
                <a:t>均值</a:t>
              </a:r>
              <a:r>
                <a:rPr lang="en-US" altLang="zh-CN" sz="1200" dirty="0"/>
                <a:t>-</a:t>
              </a:r>
              <a:r>
                <a:rPr lang="zh-CN" altLang="en-CN" sz="1200" dirty="0"/>
                <a:t>小于均值的</a:t>
              </a:r>
              <a:r>
                <a:rPr lang="zh-CN" altLang="en-US" sz="1200" dirty="0"/>
                <a:t>边权</a:t>
              </a:r>
              <a:r>
                <a:rPr lang="en-CN" sz="1200" dirty="0"/>
                <a:t>)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320C83D-AACF-D346-89D5-D845AF5DA2DE}"/>
                </a:ext>
              </a:extLst>
            </p:cNvPr>
            <p:cNvSpPr txBox="1"/>
            <p:nvPr/>
          </p:nvSpPr>
          <p:spPr>
            <a:xfrm>
              <a:off x="9804736" y="1407194"/>
              <a:ext cx="20313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--------------------------------</a:t>
              </a:r>
              <a:endParaRPr lang="en-CN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D755151-B5CA-A747-9FA8-F12603A77E9F}"/>
                </a:ext>
              </a:extLst>
            </p:cNvPr>
            <p:cNvSpPr txBox="1"/>
            <p:nvPr/>
          </p:nvSpPr>
          <p:spPr>
            <a:xfrm>
              <a:off x="9878062" y="1618445"/>
              <a:ext cx="189026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dirty="0"/>
                <a:t>均值 * </a:t>
              </a:r>
              <a:r>
                <a:rPr lang="zh-CN" altLang="en-CN" sz="1200" dirty="0"/>
                <a:t>小于均值的</a:t>
              </a:r>
              <a:r>
                <a:rPr lang="zh-CN" altLang="en-US" sz="1200" dirty="0"/>
                <a:t>边个数</a:t>
              </a:r>
              <a:endParaRPr lang="en-CN" sz="1200" dirty="0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B9BAFF4-308A-9848-90B8-8F565C281CF4}"/>
              </a:ext>
            </a:extLst>
          </p:cNvPr>
          <p:cNvGrpSpPr/>
          <p:nvPr/>
        </p:nvGrpSpPr>
        <p:grpSpPr>
          <a:xfrm>
            <a:off x="9957136" y="3046001"/>
            <a:ext cx="2031325" cy="553998"/>
            <a:chOff x="9804736" y="1354082"/>
            <a:chExt cx="2031325" cy="553998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D9D7ABB-51FB-C64B-A718-9AC36740C8E7}"/>
                </a:ext>
              </a:extLst>
            </p:cNvPr>
            <p:cNvSpPr txBox="1"/>
            <p:nvPr/>
          </p:nvSpPr>
          <p:spPr>
            <a:xfrm>
              <a:off x="10365786" y="1354082"/>
              <a:ext cx="90922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N" sz="1200" dirty="0"/>
                <a:t>∑</a:t>
              </a:r>
              <a:r>
                <a:rPr lang="zh-CN" altLang="en-US" sz="1200" dirty="0"/>
                <a:t>外部边权</a:t>
              </a:r>
              <a:endParaRPr lang="en-CN" sz="1200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3FA3768-813B-CC47-9FB3-9F54BC10C68E}"/>
                </a:ext>
              </a:extLst>
            </p:cNvPr>
            <p:cNvSpPr txBox="1"/>
            <p:nvPr/>
          </p:nvSpPr>
          <p:spPr>
            <a:xfrm>
              <a:off x="9804736" y="1407194"/>
              <a:ext cx="20313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--------------------------------</a:t>
              </a:r>
              <a:endParaRPr lang="en-CN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C5B00A5-5437-3A49-B724-93CA8D9EF65E}"/>
                </a:ext>
              </a:extLst>
            </p:cNvPr>
            <p:cNvSpPr txBox="1"/>
            <p:nvPr/>
          </p:nvSpPr>
          <p:spPr>
            <a:xfrm>
              <a:off x="10030612" y="1631081"/>
              <a:ext cx="158248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dirty="0"/>
                <a:t>总均值 * 外部边个数</a:t>
              </a:r>
              <a:endParaRPr lang="en-CN" sz="1200" dirty="0"/>
            </a:p>
          </p:txBody>
        </p:sp>
      </p:grp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102B3589-DAE8-154C-8FCC-C3E7B30CFF12}"/>
              </a:ext>
            </a:extLst>
          </p:cNvPr>
          <p:cNvSpPr txBox="1">
            <a:spLocks/>
          </p:cNvSpPr>
          <p:nvPr/>
        </p:nvSpPr>
        <p:spPr>
          <a:xfrm>
            <a:off x="4674242" y="3621537"/>
            <a:ext cx="6386945" cy="853306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/>
              <a:t>思路</a:t>
            </a:r>
            <a:r>
              <a:rPr lang="en-US" altLang="zh-CN" dirty="0"/>
              <a:t>1.</a:t>
            </a:r>
            <a:r>
              <a:rPr lang="zh-CN" altLang="en-US" dirty="0"/>
              <a:t> 人工设定阈值，超过则需要划分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思路</a:t>
            </a:r>
            <a:r>
              <a:rPr lang="en-US" altLang="zh-CN" dirty="0"/>
              <a:t>2.</a:t>
            </a:r>
            <a:r>
              <a:rPr lang="zh-CN" altLang="en-US" dirty="0"/>
              <a:t> 划分使内聚度提高，但也会使外耦合度提高，通过划分后相对变化量来决定是否继续划分</a:t>
            </a:r>
            <a:endParaRPr lang="en-CN" dirty="0"/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4DCAFF61-A5A9-7B43-A2DD-7B8EC09D8F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/>
          <a:p>
            <a:r>
              <a:rPr lang="zh-CN" altLang="en-US" dirty="0"/>
              <a:t>附录</a:t>
            </a:r>
            <a:r>
              <a:rPr lang="en-US" altLang="zh-CN" dirty="0"/>
              <a:t>2</a:t>
            </a:r>
            <a:r>
              <a:rPr lang="zh-CN" altLang="en-US" dirty="0"/>
              <a:t>：具体算法</a:t>
            </a:r>
            <a:r>
              <a:rPr lang="en-US" altLang="zh-CN" dirty="0"/>
              <a:t> –</a:t>
            </a:r>
            <a:r>
              <a:rPr lang="zh-CN" altLang="en-US" dirty="0"/>
              <a:t> 划分</a:t>
            </a:r>
            <a:endParaRPr lang="en-CN" dirty="0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EF19FEA0-8700-B248-933C-8AF3465611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6554" y="0"/>
            <a:ext cx="4595446" cy="1558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37520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029117-46C2-064F-9EE2-1F869C9B28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4240" y="5094612"/>
            <a:ext cx="6386945" cy="429316"/>
          </a:xfrm>
        </p:spPr>
        <p:txBody>
          <a:bodyPr/>
          <a:lstStyle/>
          <a:p>
            <a:r>
              <a:rPr lang="en-CN" dirty="0"/>
              <a:t>将二次评价中找出的部分单独划分开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B8669677-3F43-8A47-944D-CE7C9C62131D}"/>
              </a:ext>
            </a:extLst>
          </p:cNvPr>
          <p:cNvSpPr txBox="1">
            <a:spLocks/>
          </p:cNvSpPr>
          <p:nvPr/>
        </p:nvSpPr>
        <p:spPr>
          <a:xfrm>
            <a:off x="4674239" y="2269028"/>
            <a:ext cx="7337649" cy="14120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稳定性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：</a:t>
            </a:r>
            <a:r>
              <a:rPr lang="zh-CN" altLang="en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查询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历史修改，找修改次数远小于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大于均值的部分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CN" dirty="0"/>
              <a:t>高性能</a:t>
            </a:r>
            <a:r>
              <a:rPr lang="zh-CN" altLang="en-US" dirty="0"/>
              <a:t>：</a:t>
            </a:r>
            <a:r>
              <a:rPr lang="en-US" altLang="zh-CN" dirty="0"/>
              <a:t>【</a:t>
            </a:r>
            <a:r>
              <a:rPr lang="zh-CN" altLang="en-US" dirty="0"/>
              <a:t>大流量</a:t>
            </a:r>
            <a:r>
              <a:rPr lang="en-US" altLang="zh-CN" dirty="0"/>
              <a:t>】</a:t>
            </a:r>
            <a:r>
              <a:rPr lang="zh-CN" altLang="en-US" dirty="0"/>
              <a:t>找</a:t>
            </a:r>
            <a:r>
              <a:rPr lang="zh-CN" altLang="en-CN" dirty="0"/>
              <a:t>调用图中</a:t>
            </a:r>
            <a:r>
              <a:rPr lang="zh-CN" altLang="en-US" dirty="0"/>
              <a:t>流量远大于均值的部分</a:t>
            </a:r>
            <a:endParaRPr lang="en-US" altLang="zh-CN" dirty="0"/>
          </a:p>
          <a:p>
            <a:r>
              <a:rPr lang="en-CN" dirty="0"/>
              <a:t>高可靠</a:t>
            </a:r>
            <a:r>
              <a:rPr lang="zh-CN" altLang="en-US" dirty="0"/>
              <a:t>： </a:t>
            </a:r>
            <a:r>
              <a:rPr lang="en-US" altLang="zh-CN" dirty="0"/>
              <a:t>【</a:t>
            </a:r>
            <a:r>
              <a:rPr lang="zh-CN" altLang="en-US" dirty="0"/>
              <a:t>公共功能</a:t>
            </a:r>
            <a:r>
              <a:rPr lang="en-US" altLang="zh-CN" dirty="0"/>
              <a:t>】</a:t>
            </a:r>
            <a:r>
              <a:rPr lang="zh-CN" altLang="en-US" dirty="0"/>
              <a:t>找</a:t>
            </a:r>
            <a:r>
              <a:rPr lang="zh-CN" altLang="en-CN" dirty="0"/>
              <a:t>调用图中</a:t>
            </a:r>
            <a:r>
              <a:rPr lang="zh-CN" altLang="en-US" dirty="0"/>
              <a:t>度远大于均值的部分</a:t>
            </a:r>
            <a:endParaRPr lang="en-US" dirty="0"/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102B3589-DAE8-154C-8FCC-C3E7B30CFF12}"/>
              </a:ext>
            </a:extLst>
          </p:cNvPr>
          <p:cNvSpPr txBox="1">
            <a:spLocks/>
          </p:cNvSpPr>
          <p:nvPr/>
        </p:nvSpPr>
        <p:spPr>
          <a:xfrm>
            <a:off x="4674240" y="3586196"/>
            <a:ext cx="6386945" cy="42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/>
              <a:t>思路</a:t>
            </a:r>
            <a:r>
              <a:rPr lang="en-US" altLang="zh-CN" dirty="0"/>
              <a:t>.</a:t>
            </a:r>
            <a:r>
              <a:rPr lang="zh-CN" altLang="en-US" dirty="0"/>
              <a:t> 人工设定阈值</a:t>
            </a:r>
            <a:endParaRPr lang="en-CN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3C49891-92AC-214B-AB1E-D83B26F2EBB0}"/>
              </a:ext>
            </a:extLst>
          </p:cNvPr>
          <p:cNvSpPr/>
          <p:nvPr/>
        </p:nvSpPr>
        <p:spPr>
          <a:xfrm>
            <a:off x="1519291" y="2563281"/>
            <a:ext cx="3042742" cy="9603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/>
              <a:t>二次评价</a:t>
            </a:r>
          </a:p>
          <a:p>
            <a:pPr algn="ctr"/>
            <a:r>
              <a:rPr lang="zh-CN" altLang="en-US" dirty="0"/>
              <a:t>（根据内部特征）</a:t>
            </a:r>
            <a:endParaRPr lang="en-US" altLang="zh-CN" dirty="0"/>
          </a:p>
          <a:p>
            <a:pPr algn="ctr"/>
            <a:r>
              <a:rPr lang="zh-CN" altLang="en-US" dirty="0"/>
              <a:t>（稳定性</a:t>
            </a:r>
            <a:r>
              <a:rPr lang="en-US" altLang="zh-CN" dirty="0"/>
              <a:t>/</a:t>
            </a:r>
            <a:r>
              <a:rPr lang="zh-CN" altLang="en-US" dirty="0"/>
              <a:t>高性能</a:t>
            </a:r>
            <a:r>
              <a:rPr lang="en-US" altLang="zh-CN" dirty="0"/>
              <a:t>/</a:t>
            </a:r>
            <a:r>
              <a:rPr lang="zh-CN" altLang="en-US" dirty="0"/>
              <a:t>高可靠）</a:t>
            </a:r>
            <a:endParaRPr lang="en-CN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BBB3F83-5CB2-C448-9720-2305FA76B160}"/>
              </a:ext>
            </a:extLst>
          </p:cNvPr>
          <p:cNvSpPr/>
          <p:nvPr/>
        </p:nvSpPr>
        <p:spPr>
          <a:xfrm>
            <a:off x="3040662" y="4923906"/>
            <a:ext cx="1515215" cy="756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/>
              <a:t>二次划分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3721CE8-8EA1-3947-A0F9-EDC87E745AC7}"/>
              </a:ext>
            </a:extLst>
          </p:cNvPr>
          <p:cNvSpPr/>
          <p:nvPr/>
        </p:nvSpPr>
        <p:spPr>
          <a:xfrm>
            <a:off x="10824240" y="5614770"/>
            <a:ext cx="271462" cy="27146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  <a:endParaRPr lang="en-CN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55DFA1E-D586-DA48-B6AD-71517451A319}"/>
              </a:ext>
            </a:extLst>
          </p:cNvPr>
          <p:cNvSpPr/>
          <p:nvPr/>
        </p:nvSpPr>
        <p:spPr>
          <a:xfrm>
            <a:off x="11499334" y="5615490"/>
            <a:ext cx="271462" cy="27146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</a:t>
            </a:r>
            <a:endParaRPr lang="en-CN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FDE8C81-8A0F-E54D-94A2-062DB4CAF22A}"/>
              </a:ext>
            </a:extLst>
          </p:cNvPr>
          <p:cNvSpPr/>
          <p:nvPr/>
        </p:nvSpPr>
        <p:spPr>
          <a:xfrm>
            <a:off x="11132625" y="6293794"/>
            <a:ext cx="271462" cy="27146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3</a:t>
            </a:r>
            <a:endParaRPr lang="en-CN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3D84874-1BF1-2043-B1DA-ED62BEC6659F}"/>
              </a:ext>
            </a:extLst>
          </p:cNvPr>
          <p:cNvCxnSpPr>
            <a:cxnSpLocks/>
            <a:stCxn id="14" idx="4"/>
            <a:endCxn id="16" idx="1"/>
          </p:cNvCxnSpPr>
          <p:nvPr/>
        </p:nvCxnSpPr>
        <p:spPr>
          <a:xfrm>
            <a:off x="10959971" y="5886232"/>
            <a:ext cx="212409" cy="4473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651684A-23B4-0548-BF52-79AB35CCD56B}"/>
              </a:ext>
            </a:extLst>
          </p:cNvPr>
          <p:cNvCxnSpPr>
            <a:cxnSpLocks/>
            <a:stCxn id="15" idx="4"/>
            <a:endCxn id="16" idx="7"/>
          </p:cNvCxnSpPr>
          <p:nvPr/>
        </p:nvCxnSpPr>
        <p:spPr>
          <a:xfrm flipH="1">
            <a:off x="11364332" y="5886952"/>
            <a:ext cx="270733" cy="4465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B0266C20-D955-0D4F-91D8-C86E06788EF8}"/>
              </a:ext>
            </a:extLst>
          </p:cNvPr>
          <p:cNvSpPr txBox="1"/>
          <p:nvPr/>
        </p:nvSpPr>
        <p:spPr>
          <a:xfrm>
            <a:off x="9861983" y="4923906"/>
            <a:ext cx="9348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zh-CN" dirty="0"/>
              <a:t>{13} </a:t>
            </a:r>
          </a:p>
          <a:p>
            <a:pPr marL="285750" indent="-285750">
              <a:buFontTx/>
              <a:buChar char="-"/>
            </a:pPr>
            <a:r>
              <a:rPr lang="en-US" altLang="zh-CN" dirty="0"/>
              <a:t>{23}</a:t>
            </a:r>
            <a:endParaRPr lang="en-CN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E6647A7-47BE-0D42-B9AB-66773507069E}"/>
              </a:ext>
            </a:extLst>
          </p:cNvPr>
          <p:cNvSpPr/>
          <p:nvPr/>
        </p:nvSpPr>
        <p:spPr>
          <a:xfrm>
            <a:off x="9811955" y="4872830"/>
            <a:ext cx="2242799" cy="1944856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9453B084-EA0E-5148-A43A-2EB548583CDB}"/>
              </a:ext>
            </a:extLst>
          </p:cNvPr>
          <p:cNvSpPr txBox="1">
            <a:spLocks/>
          </p:cNvSpPr>
          <p:nvPr/>
        </p:nvSpPr>
        <p:spPr>
          <a:xfrm>
            <a:off x="5128582" y="6474754"/>
            <a:ext cx="2449183" cy="3832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CN" sz="1400" dirty="0"/>
              <a:t>微服务划分工具设计与实现</a:t>
            </a:r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42E52003-0096-2E49-8CB2-A4A1F66CA9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/>
          <a:p>
            <a:r>
              <a:rPr lang="zh-CN" altLang="en-US" dirty="0"/>
              <a:t>附录</a:t>
            </a:r>
            <a:r>
              <a:rPr lang="en-US" altLang="zh-CN" dirty="0"/>
              <a:t>2</a:t>
            </a:r>
            <a:r>
              <a:rPr lang="zh-CN" altLang="en-US" dirty="0"/>
              <a:t>：具体算法</a:t>
            </a:r>
            <a:r>
              <a:rPr lang="en-US" altLang="zh-CN" dirty="0"/>
              <a:t> –</a:t>
            </a:r>
            <a:r>
              <a:rPr lang="zh-CN" altLang="en-US" dirty="0"/>
              <a:t> 划分</a:t>
            </a:r>
            <a:endParaRPr lang="en-CN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E52D2582-F11C-9E49-A937-8070375303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6554" y="0"/>
            <a:ext cx="4595446" cy="1558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21155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4CD467-9324-BC46-A44E-D1129EC07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目录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4EB9FC-8A7A-F44A-9CB7-BC0A93F937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3782" y="2171700"/>
            <a:ext cx="7364436" cy="4000500"/>
          </a:xfrm>
        </p:spPr>
        <p:txBody>
          <a:bodyPr>
            <a:normAutofit lnSpcReduction="10000"/>
          </a:bodyPr>
          <a:lstStyle/>
          <a:p>
            <a:r>
              <a:rPr lang="en-CN" sz="2800" strike="sngStrike" dirty="0"/>
              <a:t>课题介绍</a:t>
            </a:r>
          </a:p>
          <a:p>
            <a:r>
              <a:rPr lang="en-CN" sz="2800" strike="sngStrike" dirty="0"/>
              <a:t>系统介绍</a:t>
            </a:r>
          </a:p>
          <a:p>
            <a:pPr lvl="1"/>
            <a:r>
              <a:rPr lang="en-CN" strike="sngStrike" dirty="0"/>
              <a:t>整体框架</a:t>
            </a:r>
          </a:p>
          <a:p>
            <a:pPr lvl="1"/>
            <a:r>
              <a:rPr lang="en-CN" strike="sngStrike" dirty="0"/>
              <a:t>技术路线</a:t>
            </a:r>
          </a:p>
          <a:p>
            <a:r>
              <a:rPr lang="en-CN" sz="2800" strike="sngStrike" dirty="0"/>
              <a:t>当前进度</a:t>
            </a:r>
          </a:p>
          <a:p>
            <a:r>
              <a:rPr lang="en-CN" sz="2800" strike="sngStrike" dirty="0"/>
              <a:t>时间安排</a:t>
            </a:r>
          </a:p>
          <a:p>
            <a:endParaRPr lang="en-CN" sz="1200" i="1" dirty="0"/>
          </a:p>
          <a:p>
            <a:r>
              <a:rPr lang="en-CN" sz="1200" i="1" strike="sngStrike" dirty="0"/>
              <a:t>附录</a:t>
            </a:r>
            <a:r>
              <a:rPr lang="en-US" altLang="zh-CN" sz="1200" i="1" strike="sngStrike" dirty="0"/>
              <a:t>1</a:t>
            </a:r>
            <a:r>
              <a:rPr lang="zh-CN" altLang="en-US" sz="1200" i="1" strike="sngStrike" dirty="0"/>
              <a:t>：</a:t>
            </a:r>
            <a:r>
              <a:rPr lang="en-CN" sz="1200" i="1" strike="sngStrike" dirty="0"/>
              <a:t>微服务发展历程</a:t>
            </a:r>
            <a:endParaRPr lang="en-US" altLang="zh-CN" sz="1200" i="1" strike="sngStrike" dirty="0"/>
          </a:p>
          <a:p>
            <a:r>
              <a:rPr lang="en-CN" sz="1200" i="1" strike="sngStrike" dirty="0"/>
              <a:t>附录</a:t>
            </a:r>
            <a:r>
              <a:rPr lang="en-US" altLang="zh-CN" sz="1200" i="1" strike="sngStrike" dirty="0"/>
              <a:t>2</a:t>
            </a:r>
            <a:r>
              <a:rPr lang="zh-CN" altLang="en-US" sz="1200" i="1" strike="sngStrike" dirty="0"/>
              <a:t>：</a:t>
            </a:r>
            <a:r>
              <a:rPr lang="en-CN" sz="1200" i="1" strike="sngStrike" dirty="0"/>
              <a:t>具体算法</a:t>
            </a:r>
          </a:p>
          <a:p>
            <a:r>
              <a:rPr lang="en-CN" sz="1200" b="1" i="1" dirty="0"/>
              <a:t>附录</a:t>
            </a:r>
            <a:r>
              <a:rPr lang="en-US" altLang="zh-CN" sz="1200" b="1" i="1" dirty="0"/>
              <a:t>3</a:t>
            </a:r>
            <a:r>
              <a:rPr lang="zh-CN" altLang="en-US" sz="1200" b="1" i="1" dirty="0"/>
              <a:t>：</a:t>
            </a:r>
            <a:r>
              <a:rPr lang="en-CN" sz="1200" b="1" i="1" dirty="0"/>
              <a:t>技术路线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EF8137D-5F37-5642-87E5-00E45C1102B4}"/>
              </a:ext>
            </a:extLst>
          </p:cNvPr>
          <p:cNvSpPr txBox="1">
            <a:spLocks/>
          </p:cNvSpPr>
          <p:nvPr/>
        </p:nvSpPr>
        <p:spPr>
          <a:xfrm>
            <a:off x="5128582" y="6474754"/>
            <a:ext cx="2449183" cy="3832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CN" sz="1400" dirty="0"/>
              <a:t>微服务划分工具设计与实现</a:t>
            </a:r>
          </a:p>
        </p:txBody>
      </p:sp>
    </p:spTree>
    <p:extLst>
      <p:ext uri="{BB962C8B-B14F-4D97-AF65-F5344CB8AC3E}">
        <p14:creationId xmlns:p14="http://schemas.microsoft.com/office/powerpoint/2010/main" val="399014471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AD7D1-C8D0-4941-A0C6-3E1B64AF6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附录</a:t>
            </a:r>
            <a:r>
              <a:rPr lang="en-US" altLang="zh-CN" dirty="0"/>
              <a:t>3</a:t>
            </a:r>
            <a:r>
              <a:rPr lang="zh-CN" altLang="en-US" dirty="0"/>
              <a:t>：技术路线</a:t>
            </a:r>
            <a:endParaRPr lang="en-CN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91B9006-76BE-4543-8148-6D6AF07CC954}"/>
              </a:ext>
            </a:extLst>
          </p:cNvPr>
          <p:cNvSpPr/>
          <p:nvPr/>
        </p:nvSpPr>
        <p:spPr>
          <a:xfrm>
            <a:off x="9175774" y="4077569"/>
            <a:ext cx="1860331" cy="756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/>
              <a:t>结果展示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B24BC1D-F863-8A4E-BB23-FD57CD1EB5CC}"/>
              </a:ext>
            </a:extLst>
          </p:cNvPr>
          <p:cNvCxnSpPr>
            <a:cxnSpLocks/>
            <a:stCxn id="8" idx="3"/>
            <a:endCxn id="7" idx="1"/>
          </p:cNvCxnSpPr>
          <p:nvPr/>
        </p:nvCxnSpPr>
        <p:spPr>
          <a:xfrm>
            <a:off x="4991530" y="4455941"/>
            <a:ext cx="116195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036005B-9975-5B40-8F20-D2557837A70A}"/>
              </a:ext>
            </a:extLst>
          </p:cNvPr>
          <p:cNvCxnSpPr>
            <a:cxnSpLocks/>
            <a:stCxn id="7" idx="3"/>
            <a:endCxn id="4" idx="1"/>
          </p:cNvCxnSpPr>
          <p:nvPr/>
        </p:nvCxnSpPr>
        <p:spPr>
          <a:xfrm>
            <a:off x="8013817" y="4455942"/>
            <a:ext cx="116195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F00CE2CF-A448-944C-8021-AD882F2EF1C9}"/>
              </a:ext>
            </a:extLst>
          </p:cNvPr>
          <p:cNvSpPr/>
          <p:nvPr/>
        </p:nvSpPr>
        <p:spPr>
          <a:xfrm>
            <a:off x="6153486" y="4077569"/>
            <a:ext cx="1860331" cy="756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/>
              <a:t>图上划分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EDEBCE8-F5C9-B244-9053-FEDBC7C34552}"/>
              </a:ext>
            </a:extLst>
          </p:cNvPr>
          <p:cNvSpPr/>
          <p:nvPr/>
        </p:nvSpPr>
        <p:spPr>
          <a:xfrm>
            <a:off x="3131199" y="4077568"/>
            <a:ext cx="1860331" cy="756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/>
              <a:t>数据处理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1C8135A-C84C-F040-BD8F-99AE3A8204D1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1765389" y="4455940"/>
            <a:ext cx="136581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E6E37C39-9AB4-5F46-A628-3AD40BFE12AC}"/>
              </a:ext>
            </a:extLst>
          </p:cNvPr>
          <p:cNvSpPr txBox="1"/>
          <p:nvPr/>
        </p:nvSpPr>
        <p:spPr>
          <a:xfrm>
            <a:off x="1765389" y="408660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N" dirty="0"/>
              <a:t>原始数据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8FAC72C-4CD1-7845-B7D7-362D6A1134EC}"/>
              </a:ext>
            </a:extLst>
          </p:cNvPr>
          <p:cNvSpPr txBox="1"/>
          <p:nvPr/>
        </p:nvSpPr>
        <p:spPr>
          <a:xfrm>
            <a:off x="8271629" y="408660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N" dirty="0"/>
              <a:t>结果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6B40400-7837-4C4E-A73B-6D667AD285C3}"/>
              </a:ext>
            </a:extLst>
          </p:cNvPr>
          <p:cNvSpPr txBox="1"/>
          <p:nvPr/>
        </p:nvSpPr>
        <p:spPr>
          <a:xfrm>
            <a:off x="5133926" y="408660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N" dirty="0"/>
              <a:t>图数据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9C08DC23-3561-1046-91B1-315FD6E9EB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9601200" cy="3581400"/>
          </a:xfrm>
        </p:spPr>
        <p:txBody>
          <a:bodyPr/>
          <a:lstStyle/>
          <a:p>
            <a:r>
              <a:rPr lang="en-CN" dirty="0"/>
              <a:t>从逻辑层面 </a:t>
            </a:r>
            <a:r>
              <a:rPr lang="zh-CN" altLang="en-US" dirty="0"/>
              <a:t>：</a:t>
            </a:r>
            <a:endParaRPr lang="en-CN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ADB682AF-CCB3-D049-BBDF-47BE5B0FA545}"/>
              </a:ext>
            </a:extLst>
          </p:cNvPr>
          <p:cNvSpPr txBox="1">
            <a:spLocks/>
          </p:cNvSpPr>
          <p:nvPr/>
        </p:nvSpPr>
        <p:spPr>
          <a:xfrm>
            <a:off x="5128582" y="6474754"/>
            <a:ext cx="2449183" cy="3832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CN" sz="1400" dirty="0"/>
              <a:t>微服务划分工具设计与实现</a:t>
            </a:r>
          </a:p>
        </p:txBody>
      </p:sp>
    </p:spTree>
    <p:extLst>
      <p:ext uri="{BB962C8B-B14F-4D97-AF65-F5344CB8AC3E}">
        <p14:creationId xmlns:p14="http://schemas.microsoft.com/office/powerpoint/2010/main" val="371509645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AD7D1-C8D0-4941-A0C6-3E1B64AF6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附录</a:t>
            </a:r>
            <a:r>
              <a:rPr lang="en-US" altLang="zh-CN" dirty="0"/>
              <a:t>3</a:t>
            </a:r>
            <a:r>
              <a:rPr lang="zh-CN" altLang="en-US" dirty="0"/>
              <a:t>：技术路线</a:t>
            </a:r>
            <a:endParaRPr lang="en-CN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91B9006-76BE-4543-8148-6D6AF07CC954}"/>
              </a:ext>
            </a:extLst>
          </p:cNvPr>
          <p:cNvSpPr/>
          <p:nvPr/>
        </p:nvSpPr>
        <p:spPr>
          <a:xfrm>
            <a:off x="9112469" y="3050627"/>
            <a:ext cx="1860331" cy="75674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/>
              <a:t>结果展示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B24BC1D-F863-8A4E-BB23-FD57CD1EB5CC}"/>
              </a:ext>
            </a:extLst>
          </p:cNvPr>
          <p:cNvCxnSpPr>
            <a:cxnSpLocks/>
            <a:stCxn id="8" idx="3"/>
            <a:endCxn id="7" idx="1"/>
          </p:cNvCxnSpPr>
          <p:nvPr/>
        </p:nvCxnSpPr>
        <p:spPr>
          <a:xfrm>
            <a:off x="4928225" y="3428999"/>
            <a:ext cx="116195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036005B-9975-5B40-8F20-D2557837A70A}"/>
              </a:ext>
            </a:extLst>
          </p:cNvPr>
          <p:cNvCxnSpPr>
            <a:cxnSpLocks/>
            <a:stCxn id="7" idx="3"/>
            <a:endCxn id="4" idx="1"/>
          </p:cNvCxnSpPr>
          <p:nvPr/>
        </p:nvCxnSpPr>
        <p:spPr>
          <a:xfrm>
            <a:off x="7950512" y="3429000"/>
            <a:ext cx="116195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F00CE2CF-A448-944C-8021-AD882F2EF1C9}"/>
              </a:ext>
            </a:extLst>
          </p:cNvPr>
          <p:cNvSpPr/>
          <p:nvPr/>
        </p:nvSpPr>
        <p:spPr>
          <a:xfrm>
            <a:off x="6090181" y="3050627"/>
            <a:ext cx="1860331" cy="75674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/>
              <a:t>图上划分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EDEBCE8-F5C9-B244-9053-FEDBC7C34552}"/>
              </a:ext>
            </a:extLst>
          </p:cNvPr>
          <p:cNvSpPr/>
          <p:nvPr/>
        </p:nvSpPr>
        <p:spPr>
          <a:xfrm>
            <a:off x="3067894" y="3050626"/>
            <a:ext cx="1860331" cy="756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/>
              <a:t>数据处理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1C8135A-C84C-F040-BD8F-99AE3A8204D1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1702084" y="3414803"/>
            <a:ext cx="1365810" cy="141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E6E37C39-9AB4-5F46-A628-3AD40BFE12AC}"/>
              </a:ext>
            </a:extLst>
          </p:cNvPr>
          <p:cNvSpPr txBox="1"/>
          <p:nvPr/>
        </p:nvSpPr>
        <p:spPr>
          <a:xfrm>
            <a:off x="1702084" y="305966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N" dirty="0"/>
              <a:t>原始数据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8FAC72C-4CD1-7845-B7D7-362D6A1134EC}"/>
              </a:ext>
            </a:extLst>
          </p:cNvPr>
          <p:cNvSpPr txBox="1"/>
          <p:nvPr/>
        </p:nvSpPr>
        <p:spPr>
          <a:xfrm>
            <a:off x="8208324" y="305966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N" dirty="0"/>
              <a:t>结果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6B40400-7837-4C4E-A73B-6D667AD285C3}"/>
              </a:ext>
            </a:extLst>
          </p:cNvPr>
          <p:cNvSpPr txBox="1"/>
          <p:nvPr/>
        </p:nvSpPr>
        <p:spPr>
          <a:xfrm>
            <a:off x="5070621" y="305966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N" dirty="0"/>
              <a:t>图数据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9C08DC23-3561-1046-91B1-315FD6E9EB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923213"/>
            <a:ext cx="9601200" cy="395292"/>
          </a:xfrm>
        </p:spPr>
        <p:txBody>
          <a:bodyPr/>
          <a:lstStyle/>
          <a:p>
            <a:r>
              <a:rPr lang="en-CN" dirty="0"/>
              <a:t>从逻辑层面 </a:t>
            </a:r>
            <a:r>
              <a:rPr lang="zh-CN" altLang="en-US" dirty="0"/>
              <a:t>：</a:t>
            </a:r>
            <a:endParaRPr lang="en-CN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3F8978A-B533-C242-BA3A-D7CDD8AA9C6F}"/>
              </a:ext>
            </a:extLst>
          </p:cNvPr>
          <p:cNvSpPr/>
          <p:nvPr/>
        </p:nvSpPr>
        <p:spPr>
          <a:xfrm>
            <a:off x="2119800" y="4933450"/>
            <a:ext cx="1611395" cy="6424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/>
              <a:t>运行路径监控</a:t>
            </a:r>
          </a:p>
        </p:txBody>
      </p: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1B828679-C8AB-BC45-A7F0-225867750B76}"/>
              </a:ext>
            </a:extLst>
          </p:cNvPr>
          <p:cNvCxnSpPr>
            <a:cxnSpLocks/>
            <a:endCxn id="15" idx="1"/>
          </p:cNvCxnSpPr>
          <p:nvPr/>
        </p:nvCxnSpPr>
        <p:spPr>
          <a:xfrm rot="5400000">
            <a:off x="2079044" y="3848127"/>
            <a:ext cx="1447323" cy="1365810"/>
          </a:xfrm>
          <a:prstGeom prst="bentConnector4">
            <a:avLst>
              <a:gd name="adj1" fmla="val 38902"/>
              <a:gd name="adj2" fmla="val 11673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6AD985FF-49AD-4745-B4EC-C1980EB76129}"/>
              </a:ext>
            </a:extLst>
          </p:cNvPr>
          <p:cNvSpPr txBox="1"/>
          <p:nvPr/>
        </p:nvSpPr>
        <p:spPr>
          <a:xfrm>
            <a:off x="2256082" y="4047245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N" dirty="0"/>
              <a:t>源码</a:t>
            </a:r>
          </a:p>
          <a:p>
            <a:pPr algn="ctr"/>
            <a:r>
              <a:rPr lang="en-CN" dirty="0"/>
              <a:t>测试用例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56C225D-6232-464E-B638-BE8ABA7789CA}"/>
              </a:ext>
            </a:extLst>
          </p:cNvPr>
          <p:cNvSpPr/>
          <p:nvPr/>
        </p:nvSpPr>
        <p:spPr>
          <a:xfrm>
            <a:off x="4700584" y="4942489"/>
            <a:ext cx="814870" cy="6424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/>
              <a:t>建图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362DA03-1B78-9448-97D8-5A2A3D2A1CBE}"/>
              </a:ext>
            </a:extLst>
          </p:cNvPr>
          <p:cNvCxnSpPr>
            <a:cxnSpLocks/>
            <a:stCxn id="15" idx="3"/>
            <a:endCxn id="30" idx="1"/>
          </p:cNvCxnSpPr>
          <p:nvPr/>
        </p:nvCxnSpPr>
        <p:spPr>
          <a:xfrm>
            <a:off x="3731195" y="5254694"/>
            <a:ext cx="969389" cy="90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62480BEA-FA2A-9A41-A29D-AC99B4349DAC}"/>
              </a:ext>
            </a:extLst>
          </p:cNvPr>
          <p:cNvSpPr txBox="1"/>
          <p:nvPr/>
        </p:nvSpPr>
        <p:spPr>
          <a:xfrm>
            <a:off x="3718798" y="4894401"/>
            <a:ext cx="994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L</a:t>
            </a:r>
            <a:r>
              <a:rPr lang="en-CN" dirty="0"/>
              <a:t>og文件</a:t>
            </a:r>
          </a:p>
        </p:txBody>
      </p:sp>
      <p:cxnSp>
        <p:nvCxnSpPr>
          <p:cNvPr id="38" name="Elbow Connector 37">
            <a:extLst>
              <a:ext uri="{FF2B5EF4-FFF2-40B4-BE49-F238E27FC236}">
                <a16:creationId xmlns:a16="http://schemas.microsoft.com/office/drawing/2014/main" id="{90FE56AA-C899-2341-92B2-09F77C19394C}"/>
              </a:ext>
            </a:extLst>
          </p:cNvPr>
          <p:cNvCxnSpPr>
            <a:stCxn id="30" idx="3"/>
          </p:cNvCxnSpPr>
          <p:nvPr/>
        </p:nvCxnSpPr>
        <p:spPr>
          <a:xfrm flipH="1" flipV="1">
            <a:off x="4536388" y="3816410"/>
            <a:ext cx="979066" cy="1447323"/>
          </a:xfrm>
          <a:prstGeom prst="bentConnector4">
            <a:avLst>
              <a:gd name="adj1" fmla="val -23349"/>
              <a:gd name="adj2" fmla="val 6109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itle 1">
            <a:extLst>
              <a:ext uri="{FF2B5EF4-FFF2-40B4-BE49-F238E27FC236}">
                <a16:creationId xmlns:a16="http://schemas.microsoft.com/office/drawing/2014/main" id="{D0344924-D996-D241-A63A-D32672D35788}"/>
              </a:ext>
            </a:extLst>
          </p:cNvPr>
          <p:cNvSpPr txBox="1">
            <a:spLocks/>
          </p:cNvSpPr>
          <p:nvPr/>
        </p:nvSpPr>
        <p:spPr>
          <a:xfrm>
            <a:off x="5128582" y="6474754"/>
            <a:ext cx="2449183" cy="3832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CN" sz="1400" dirty="0"/>
              <a:t>微服务划分工具设计与实现</a:t>
            </a:r>
          </a:p>
        </p:txBody>
      </p:sp>
    </p:spTree>
    <p:extLst>
      <p:ext uri="{BB962C8B-B14F-4D97-AF65-F5344CB8AC3E}">
        <p14:creationId xmlns:p14="http://schemas.microsoft.com/office/powerpoint/2010/main" val="209788126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AD7D1-C8D0-4941-A0C6-3E1B64AF6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附录</a:t>
            </a:r>
            <a:r>
              <a:rPr lang="en-US" altLang="zh-CN" dirty="0"/>
              <a:t>3</a:t>
            </a:r>
            <a:r>
              <a:rPr lang="zh-CN" altLang="en-US" dirty="0"/>
              <a:t>：技术路线</a:t>
            </a:r>
            <a:endParaRPr lang="en-CN" dirty="0"/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9C08DC23-3561-1046-91B1-315FD6E9EB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923213"/>
            <a:ext cx="9601200" cy="395292"/>
          </a:xfrm>
        </p:spPr>
        <p:txBody>
          <a:bodyPr/>
          <a:lstStyle/>
          <a:p>
            <a:r>
              <a:rPr lang="en-CN" dirty="0"/>
              <a:t>从逻辑层面 </a:t>
            </a:r>
            <a:r>
              <a:rPr lang="zh-CN" altLang="en-US" dirty="0"/>
              <a:t>：</a:t>
            </a:r>
            <a:endParaRPr lang="en-CN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3F8978A-B533-C242-BA3A-D7CDD8AA9C6F}"/>
              </a:ext>
            </a:extLst>
          </p:cNvPr>
          <p:cNvSpPr/>
          <p:nvPr/>
        </p:nvSpPr>
        <p:spPr>
          <a:xfrm>
            <a:off x="1868099" y="3107756"/>
            <a:ext cx="1611395" cy="6424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/>
              <a:t>运行路径监控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F492F85F-6DC4-7945-9090-FD85CF90C3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4523" y="1315133"/>
            <a:ext cx="5017477" cy="1611452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66593264-7E8D-A046-A96E-71BD2057BDB0}"/>
              </a:ext>
            </a:extLst>
          </p:cNvPr>
          <p:cNvSpPr txBox="1">
            <a:spLocks/>
          </p:cNvSpPr>
          <p:nvPr/>
        </p:nvSpPr>
        <p:spPr>
          <a:xfrm>
            <a:off x="5128582" y="6474754"/>
            <a:ext cx="2449183" cy="3832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CN" sz="1400" dirty="0"/>
              <a:t>微服务划分工具设计与实现</a:t>
            </a:r>
          </a:p>
        </p:txBody>
      </p:sp>
    </p:spTree>
    <p:extLst>
      <p:ext uri="{BB962C8B-B14F-4D97-AF65-F5344CB8AC3E}">
        <p14:creationId xmlns:p14="http://schemas.microsoft.com/office/powerpoint/2010/main" val="216303922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AD7D1-C8D0-4941-A0C6-3E1B64AF6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附录</a:t>
            </a:r>
            <a:r>
              <a:rPr lang="en-US" altLang="zh-CN" dirty="0"/>
              <a:t>3</a:t>
            </a:r>
            <a:r>
              <a:rPr lang="zh-CN" altLang="en-US" dirty="0"/>
              <a:t>：技术路线</a:t>
            </a:r>
            <a:endParaRPr lang="en-CN" dirty="0"/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9C08DC23-3561-1046-91B1-315FD6E9EB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923213"/>
            <a:ext cx="9601200" cy="395292"/>
          </a:xfrm>
        </p:spPr>
        <p:txBody>
          <a:bodyPr/>
          <a:lstStyle/>
          <a:p>
            <a:r>
              <a:rPr lang="en-CN" dirty="0"/>
              <a:t>从逻辑层面 </a:t>
            </a:r>
            <a:r>
              <a:rPr lang="zh-CN" altLang="en-US" dirty="0"/>
              <a:t>：</a:t>
            </a:r>
            <a:endParaRPr lang="en-CN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3F8978A-B533-C242-BA3A-D7CDD8AA9C6F}"/>
              </a:ext>
            </a:extLst>
          </p:cNvPr>
          <p:cNvSpPr/>
          <p:nvPr/>
        </p:nvSpPr>
        <p:spPr>
          <a:xfrm>
            <a:off x="1868099" y="3107756"/>
            <a:ext cx="1611395" cy="6424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/>
              <a:t>运行路径监控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F492F85F-6DC4-7945-9090-FD85CF90C3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4523" y="1315133"/>
            <a:ext cx="5017477" cy="161145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95C99CF-2106-9C43-97E2-95012F554072}"/>
              </a:ext>
            </a:extLst>
          </p:cNvPr>
          <p:cNvSpPr txBox="1"/>
          <p:nvPr/>
        </p:nvSpPr>
        <p:spPr>
          <a:xfrm>
            <a:off x="4473526" y="461420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CN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A984990-99AD-C74C-BEC0-EE353FA50490}"/>
              </a:ext>
            </a:extLst>
          </p:cNvPr>
          <p:cNvSpPr txBox="1">
            <a:spLocks/>
          </p:cNvSpPr>
          <p:nvPr/>
        </p:nvSpPr>
        <p:spPr>
          <a:xfrm>
            <a:off x="3841653" y="3107756"/>
            <a:ext cx="6104206" cy="37502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N" dirty="0"/>
              <a:t>技术方案</a:t>
            </a:r>
            <a:r>
              <a:rPr lang="zh-CN" altLang="en-US" dirty="0"/>
              <a:t>：</a:t>
            </a:r>
            <a:endParaRPr lang="en-US" altLang="zh-CN" dirty="0"/>
          </a:p>
          <a:p>
            <a:pPr lvl="1"/>
            <a:r>
              <a:rPr lang="en-CN" dirty="0"/>
              <a:t>Kieker</a:t>
            </a:r>
          </a:p>
          <a:p>
            <a:r>
              <a:rPr lang="en-CN" dirty="0"/>
              <a:t>备选方案</a:t>
            </a:r>
            <a:r>
              <a:rPr lang="zh-CN" altLang="en-US" dirty="0"/>
              <a:t>：</a:t>
            </a:r>
            <a:endParaRPr lang="en-US" altLang="zh-CN" dirty="0"/>
          </a:p>
          <a:p>
            <a:pPr lvl="1"/>
            <a:r>
              <a:rPr lang="en-US" dirty="0" err="1"/>
              <a:t>ExplorVis</a:t>
            </a:r>
            <a:r>
              <a:rPr lang="zh-CN" altLang="en-US" dirty="0"/>
              <a:t>、</a:t>
            </a:r>
            <a:r>
              <a:rPr lang="en-US" altLang="zh-CN" dirty="0" err="1"/>
              <a:t>PostSharp</a:t>
            </a:r>
            <a:endParaRPr lang="en-US" dirty="0"/>
          </a:p>
          <a:p>
            <a:r>
              <a:rPr lang="en-US" dirty="0" err="1"/>
              <a:t>可能存在的问题</a:t>
            </a:r>
            <a:r>
              <a:rPr lang="zh-CN" altLang="en-US" dirty="0"/>
              <a:t>：</a:t>
            </a:r>
            <a:endParaRPr lang="en-US" altLang="zh-CN" dirty="0"/>
          </a:p>
          <a:p>
            <a:pPr lvl="1"/>
            <a:r>
              <a:rPr lang="en-US" dirty="0" err="1"/>
              <a:t>无接口</a:t>
            </a:r>
            <a:r>
              <a:rPr lang="en-US" altLang="zh-CN" dirty="0"/>
              <a:t>/</a:t>
            </a:r>
            <a:r>
              <a:rPr lang="en-US" dirty="0" err="1"/>
              <a:t>无法自动化</a:t>
            </a:r>
            <a:endParaRPr lang="en-US" dirty="0"/>
          </a:p>
          <a:p>
            <a:r>
              <a:rPr lang="en-US" dirty="0" err="1"/>
              <a:t>解决方案</a:t>
            </a:r>
            <a:r>
              <a:rPr lang="zh-CN" altLang="en-US" dirty="0"/>
              <a:t>：</a:t>
            </a:r>
            <a:r>
              <a:rPr lang="en-CN" dirty="0"/>
              <a:t> </a:t>
            </a:r>
          </a:p>
          <a:p>
            <a:pPr lvl="1"/>
            <a:r>
              <a:rPr lang="en-CN" dirty="0"/>
              <a:t>寻找替代</a:t>
            </a:r>
            <a:endParaRPr lang="en-US" dirty="0"/>
          </a:p>
          <a:p>
            <a:pPr lvl="1"/>
            <a:r>
              <a:rPr lang="en-CN" dirty="0"/>
              <a:t>提供指南</a:t>
            </a:r>
            <a:r>
              <a:rPr lang="zh-CN" altLang="en-US" dirty="0"/>
              <a:t>，</a:t>
            </a:r>
            <a:r>
              <a:rPr lang="en-CN" dirty="0"/>
              <a:t>交由用户手动处理</a:t>
            </a:r>
          </a:p>
        </p:txBody>
      </p:sp>
    </p:spTree>
    <p:extLst>
      <p:ext uri="{BB962C8B-B14F-4D97-AF65-F5344CB8AC3E}">
        <p14:creationId xmlns:p14="http://schemas.microsoft.com/office/powerpoint/2010/main" val="89828870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AD7D1-C8D0-4941-A0C6-3E1B64AF6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附录</a:t>
            </a:r>
            <a:r>
              <a:rPr lang="en-US" altLang="zh-CN" dirty="0"/>
              <a:t>3</a:t>
            </a:r>
            <a:r>
              <a:rPr lang="zh-CN" altLang="en-US" dirty="0"/>
              <a:t>：技术路线</a:t>
            </a:r>
            <a:endParaRPr lang="en-CN" dirty="0"/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9C08DC23-3561-1046-91B1-315FD6E9EB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923213"/>
            <a:ext cx="9601200" cy="395292"/>
          </a:xfrm>
        </p:spPr>
        <p:txBody>
          <a:bodyPr/>
          <a:lstStyle/>
          <a:p>
            <a:r>
              <a:rPr lang="en-CN" dirty="0"/>
              <a:t>从逻辑层面 </a:t>
            </a:r>
            <a:r>
              <a:rPr lang="zh-CN" altLang="en-US" dirty="0"/>
              <a:t>：</a:t>
            </a:r>
            <a:endParaRPr lang="en-CN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F492F85F-6DC4-7945-9090-FD85CF90C3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4523" y="1315133"/>
            <a:ext cx="5017477" cy="161145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9A386CC-BCD8-2A45-AB2E-D4C4C300A06E}"/>
              </a:ext>
            </a:extLst>
          </p:cNvPr>
          <p:cNvSpPr/>
          <p:nvPr/>
        </p:nvSpPr>
        <p:spPr>
          <a:xfrm>
            <a:off x="2266361" y="3107756"/>
            <a:ext cx="814870" cy="6424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/>
              <a:t>建图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0552C02-29AE-724E-9A01-7D37D812A8A4}"/>
              </a:ext>
            </a:extLst>
          </p:cNvPr>
          <p:cNvSpPr txBox="1">
            <a:spLocks/>
          </p:cNvSpPr>
          <p:nvPr/>
        </p:nvSpPr>
        <p:spPr>
          <a:xfrm>
            <a:off x="5128582" y="6474754"/>
            <a:ext cx="2449183" cy="3832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CN" sz="1400" dirty="0"/>
              <a:t>微服务划分工具设计与实现</a:t>
            </a:r>
          </a:p>
        </p:txBody>
      </p:sp>
    </p:spTree>
    <p:extLst>
      <p:ext uri="{BB962C8B-B14F-4D97-AF65-F5344CB8AC3E}">
        <p14:creationId xmlns:p14="http://schemas.microsoft.com/office/powerpoint/2010/main" val="33701412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FA6CE-BC36-F54A-AB45-2B6FCFBFE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课题介绍</a:t>
            </a:r>
            <a:r>
              <a:rPr lang="zh-CN" altLang="en-US" dirty="0"/>
              <a:t> </a:t>
            </a:r>
            <a:r>
              <a:rPr lang="en-US" altLang="zh-CN" dirty="0"/>
              <a:t>——</a:t>
            </a:r>
            <a:r>
              <a:rPr lang="zh-CN" altLang="en-US" dirty="0"/>
              <a:t> 什么是微服务？</a:t>
            </a:r>
            <a:endParaRPr lang="en-CN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0A9FDB-0166-2C4C-B992-104313E004CA}"/>
              </a:ext>
            </a:extLst>
          </p:cNvPr>
          <p:cNvSpPr txBox="1">
            <a:spLocks/>
          </p:cNvSpPr>
          <p:nvPr/>
        </p:nvSpPr>
        <p:spPr>
          <a:xfrm>
            <a:off x="5128582" y="6474754"/>
            <a:ext cx="2449183" cy="3832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CN" sz="1400" dirty="0"/>
              <a:t>微服务划分工具设计与实现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8360EC7-E350-F441-A3FC-9648DEAFC5C6}"/>
              </a:ext>
            </a:extLst>
          </p:cNvPr>
          <p:cNvSpPr/>
          <p:nvPr/>
        </p:nvSpPr>
        <p:spPr>
          <a:xfrm>
            <a:off x="1446028" y="3104707"/>
            <a:ext cx="648586" cy="6485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/>
              <a:t>用户注册</a:t>
            </a:r>
            <a:endParaRPr lang="en-CN" sz="1000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B985A4F-E774-AA46-AE59-5BE2065FC4DC}"/>
              </a:ext>
            </a:extLst>
          </p:cNvPr>
          <p:cNvSpPr/>
          <p:nvPr/>
        </p:nvSpPr>
        <p:spPr>
          <a:xfrm>
            <a:off x="1827468" y="2509286"/>
            <a:ext cx="648586" cy="6485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sz="1000" dirty="0"/>
              <a:t>商品展示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72BE868-8A94-9E45-B0C0-9C0AD952DD3D}"/>
              </a:ext>
            </a:extLst>
          </p:cNvPr>
          <p:cNvSpPr/>
          <p:nvPr/>
        </p:nvSpPr>
        <p:spPr>
          <a:xfrm>
            <a:off x="2573473" y="2509286"/>
            <a:ext cx="648586" cy="6485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/>
              <a:t>商品管理</a:t>
            </a:r>
            <a:endParaRPr lang="en-CN" sz="1000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E62E4EE-475E-EE47-AF52-89A63A299F25}"/>
              </a:ext>
            </a:extLst>
          </p:cNvPr>
          <p:cNvSpPr/>
          <p:nvPr/>
        </p:nvSpPr>
        <p:spPr>
          <a:xfrm>
            <a:off x="2192033" y="3104707"/>
            <a:ext cx="648586" cy="6485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/>
              <a:t>订单管理</a:t>
            </a:r>
            <a:endParaRPr lang="en-CN" sz="1000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850CCC2-BFAC-E846-BE7F-6DEE89A6B9AB}"/>
              </a:ext>
            </a:extLst>
          </p:cNvPr>
          <p:cNvSpPr/>
          <p:nvPr/>
        </p:nvSpPr>
        <p:spPr>
          <a:xfrm>
            <a:off x="2937195" y="3104707"/>
            <a:ext cx="648586" cy="6485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/>
              <a:t>店铺管理</a:t>
            </a:r>
            <a:endParaRPr lang="en-CN" sz="1000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B4214B6-AA37-7C4A-9102-283CE3B3E2AB}"/>
              </a:ext>
            </a:extLst>
          </p:cNvPr>
          <p:cNvSpPr/>
          <p:nvPr/>
        </p:nvSpPr>
        <p:spPr>
          <a:xfrm>
            <a:off x="2572630" y="3700128"/>
            <a:ext cx="648586" cy="6485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/>
              <a:t>活动管理</a:t>
            </a:r>
            <a:endParaRPr lang="en-CN" sz="1000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222CBF6-699C-FD43-A419-E95D39D0EAD8}"/>
              </a:ext>
            </a:extLst>
          </p:cNvPr>
          <p:cNvSpPr/>
          <p:nvPr/>
        </p:nvSpPr>
        <p:spPr>
          <a:xfrm>
            <a:off x="1827468" y="3700128"/>
            <a:ext cx="648586" cy="6485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/>
              <a:t>用户管理</a:t>
            </a:r>
            <a:endParaRPr lang="en-CN" sz="10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7300546-D78B-4644-A543-31F97FC69442}"/>
              </a:ext>
            </a:extLst>
          </p:cNvPr>
          <p:cNvSpPr/>
          <p:nvPr/>
        </p:nvSpPr>
        <p:spPr>
          <a:xfrm>
            <a:off x="1371600" y="2296633"/>
            <a:ext cx="2307265" cy="2232837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5650067-8A65-1F4D-95B6-3E906821BD81}"/>
              </a:ext>
            </a:extLst>
          </p:cNvPr>
          <p:cNvSpPr txBox="1"/>
          <p:nvPr/>
        </p:nvSpPr>
        <p:spPr>
          <a:xfrm>
            <a:off x="1375978" y="2296633"/>
            <a:ext cx="582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>
                <a:solidFill>
                  <a:schemeClr val="accent6">
                    <a:lumMod val="50000"/>
                  </a:schemeClr>
                </a:solidFill>
              </a:rPr>
              <a:t>PC</a:t>
            </a:r>
            <a:r>
              <a:rPr lang="en-US" altLang="zh-CN" dirty="0">
                <a:solidFill>
                  <a:schemeClr val="accent6">
                    <a:lumMod val="50000"/>
                  </a:schemeClr>
                </a:solidFill>
              </a:rPr>
              <a:t>1</a:t>
            </a:r>
            <a:endParaRPr lang="en-CN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F9A5B13-F936-1343-8AF1-16BA7DD2521E}"/>
              </a:ext>
            </a:extLst>
          </p:cNvPr>
          <p:cNvSpPr/>
          <p:nvPr/>
        </p:nvSpPr>
        <p:spPr>
          <a:xfrm>
            <a:off x="7394986" y="3120655"/>
            <a:ext cx="648586" cy="648586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/>
              <a:t>用户注册</a:t>
            </a:r>
            <a:endParaRPr lang="en-CN" sz="1000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B80F1C5-7201-C64A-839A-8C5C4BA4ECA5}"/>
              </a:ext>
            </a:extLst>
          </p:cNvPr>
          <p:cNvSpPr/>
          <p:nvPr/>
        </p:nvSpPr>
        <p:spPr>
          <a:xfrm>
            <a:off x="7776426" y="2525234"/>
            <a:ext cx="648586" cy="648586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sz="1000" dirty="0"/>
              <a:t>商品展示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9261919-0F3B-1E44-9381-4265853E7A56}"/>
              </a:ext>
            </a:extLst>
          </p:cNvPr>
          <p:cNvSpPr/>
          <p:nvPr/>
        </p:nvSpPr>
        <p:spPr>
          <a:xfrm>
            <a:off x="10508552" y="2519919"/>
            <a:ext cx="648586" cy="648586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/>
              <a:t>商品管理</a:t>
            </a:r>
            <a:endParaRPr lang="en-CN" sz="1000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5B0FFE57-0E46-0649-8601-0DDD1B26A4A9}"/>
              </a:ext>
            </a:extLst>
          </p:cNvPr>
          <p:cNvSpPr/>
          <p:nvPr/>
        </p:nvSpPr>
        <p:spPr>
          <a:xfrm>
            <a:off x="9225920" y="5259286"/>
            <a:ext cx="648586" cy="64858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/>
              <a:t>订单管理</a:t>
            </a:r>
            <a:endParaRPr lang="en-CN" sz="1000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C1BEE06-138F-7C4C-8869-F88DA06FA4F8}"/>
              </a:ext>
            </a:extLst>
          </p:cNvPr>
          <p:cNvSpPr/>
          <p:nvPr/>
        </p:nvSpPr>
        <p:spPr>
          <a:xfrm>
            <a:off x="10171814" y="3131288"/>
            <a:ext cx="648586" cy="648586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/>
              <a:t>店铺管理</a:t>
            </a:r>
            <a:endParaRPr lang="en-CN" sz="1000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EF6D911-4B06-F44C-A2C8-BA8AA400C59D}"/>
              </a:ext>
            </a:extLst>
          </p:cNvPr>
          <p:cNvSpPr/>
          <p:nvPr/>
        </p:nvSpPr>
        <p:spPr>
          <a:xfrm>
            <a:off x="10882326" y="3115339"/>
            <a:ext cx="648586" cy="648586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/>
              <a:t>活动管理</a:t>
            </a:r>
            <a:endParaRPr lang="en-CN" sz="1000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5093415D-7A88-5F45-8BE6-9A8B1E138583}"/>
              </a:ext>
            </a:extLst>
          </p:cNvPr>
          <p:cNvSpPr/>
          <p:nvPr/>
        </p:nvSpPr>
        <p:spPr>
          <a:xfrm>
            <a:off x="8135225" y="3104706"/>
            <a:ext cx="648586" cy="648586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/>
              <a:t>用户管理</a:t>
            </a:r>
            <a:endParaRPr lang="en-CN" sz="1000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E93CFB3-BEE1-004C-A3AE-989D34FEF753}"/>
              </a:ext>
            </a:extLst>
          </p:cNvPr>
          <p:cNvSpPr/>
          <p:nvPr/>
        </p:nvSpPr>
        <p:spPr>
          <a:xfrm>
            <a:off x="7091913" y="1807554"/>
            <a:ext cx="1986402" cy="2232837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C3413AA-9AFF-B845-A362-C1439A8AFF11}"/>
              </a:ext>
            </a:extLst>
          </p:cNvPr>
          <p:cNvSpPr txBox="1"/>
          <p:nvPr/>
        </p:nvSpPr>
        <p:spPr>
          <a:xfrm>
            <a:off x="7091913" y="1811672"/>
            <a:ext cx="1242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CN" dirty="0">
                <a:solidFill>
                  <a:schemeClr val="accent6">
                    <a:lumMod val="50000"/>
                  </a:schemeClr>
                </a:solidFill>
              </a:rPr>
              <a:t>云服务器</a:t>
            </a:r>
            <a:r>
              <a:rPr lang="en-US" altLang="zh-CN" dirty="0">
                <a:solidFill>
                  <a:schemeClr val="accent6">
                    <a:lumMod val="50000"/>
                  </a:schemeClr>
                </a:solidFill>
              </a:rPr>
              <a:t>1</a:t>
            </a:r>
            <a:endParaRPr lang="en-CN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8" name="Right Arrow 27">
            <a:extLst>
              <a:ext uri="{FF2B5EF4-FFF2-40B4-BE49-F238E27FC236}">
                <a16:creationId xmlns:a16="http://schemas.microsoft.com/office/drawing/2014/main" id="{0ED0570C-B0B1-0042-9D10-0F3F89BEDDA2}"/>
              </a:ext>
            </a:extLst>
          </p:cNvPr>
          <p:cNvSpPr/>
          <p:nvPr/>
        </p:nvSpPr>
        <p:spPr>
          <a:xfrm>
            <a:off x="4529473" y="3173820"/>
            <a:ext cx="1839433" cy="526308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9E531B1-68BF-3641-8CF3-E3CC230FED24}"/>
              </a:ext>
            </a:extLst>
          </p:cNvPr>
          <p:cNvSpPr/>
          <p:nvPr/>
        </p:nvSpPr>
        <p:spPr>
          <a:xfrm>
            <a:off x="7258786" y="2270937"/>
            <a:ext cx="1677040" cy="162058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9C5D6D1-DFCB-DF42-A8AD-8F0D27345701}"/>
              </a:ext>
            </a:extLst>
          </p:cNvPr>
          <p:cNvSpPr txBox="1"/>
          <p:nvPr/>
        </p:nvSpPr>
        <p:spPr>
          <a:xfrm>
            <a:off x="7257029" y="2276054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1200" dirty="0">
                <a:solidFill>
                  <a:schemeClr val="accent2">
                    <a:lumMod val="50000"/>
                  </a:schemeClr>
                </a:solidFill>
              </a:rPr>
              <a:t>用户服务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547ADB1-9A05-064D-B513-E1A1CED33E66}"/>
              </a:ext>
            </a:extLst>
          </p:cNvPr>
          <p:cNvSpPr/>
          <p:nvPr/>
        </p:nvSpPr>
        <p:spPr>
          <a:xfrm>
            <a:off x="9869844" y="1803575"/>
            <a:ext cx="1986402" cy="2232837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40D202E-C2DC-CD47-94B5-4429EE143A0A}"/>
              </a:ext>
            </a:extLst>
          </p:cNvPr>
          <p:cNvSpPr txBox="1"/>
          <p:nvPr/>
        </p:nvSpPr>
        <p:spPr>
          <a:xfrm>
            <a:off x="9869844" y="1807693"/>
            <a:ext cx="1242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CN" dirty="0">
                <a:solidFill>
                  <a:schemeClr val="accent6">
                    <a:lumMod val="50000"/>
                  </a:schemeClr>
                </a:solidFill>
              </a:rPr>
              <a:t>云服务器</a:t>
            </a:r>
            <a:r>
              <a:rPr lang="en-US" altLang="zh-CN" dirty="0">
                <a:solidFill>
                  <a:schemeClr val="accent6">
                    <a:lumMod val="50000"/>
                  </a:schemeClr>
                </a:solidFill>
              </a:rPr>
              <a:t>2</a:t>
            </a:r>
            <a:endParaRPr lang="en-CN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D297E12-2522-AA4A-9D44-C4719CC0E57C}"/>
              </a:ext>
            </a:extLst>
          </p:cNvPr>
          <p:cNvSpPr/>
          <p:nvPr/>
        </p:nvSpPr>
        <p:spPr>
          <a:xfrm>
            <a:off x="10026084" y="2266958"/>
            <a:ext cx="1677040" cy="162058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0E3DB58-9B88-4A42-949A-7D016789F6F4}"/>
              </a:ext>
            </a:extLst>
          </p:cNvPr>
          <p:cNvSpPr txBox="1"/>
          <p:nvPr/>
        </p:nvSpPr>
        <p:spPr>
          <a:xfrm>
            <a:off x="10024327" y="2272075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1200" dirty="0">
                <a:solidFill>
                  <a:schemeClr val="accent2">
                    <a:lumMod val="50000"/>
                  </a:schemeClr>
                </a:solidFill>
              </a:rPr>
              <a:t>商家服务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8A41FB8-EE60-B048-9EE1-E9A617428897}"/>
              </a:ext>
            </a:extLst>
          </p:cNvPr>
          <p:cNvSpPr/>
          <p:nvPr/>
        </p:nvSpPr>
        <p:spPr>
          <a:xfrm>
            <a:off x="8881305" y="4493142"/>
            <a:ext cx="1302510" cy="1780068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5108F48-F98C-4D4B-A7B7-5E919175C056}"/>
              </a:ext>
            </a:extLst>
          </p:cNvPr>
          <p:cNvSpPr txBox="1"/>
          <p:nvPr/>
        </p:nvSpPr>
        <p:spPr>
          <a:xfrm>
            <a:off x="8881305" y="4497259"/>
            <a:ext cx="1242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CN" dirty="0">
                <a:solidFill>
                  <a:schemeClr val="accent6">
                    <a:lumMod val="50000"/>
                  </a:schemeClr>
                </a:solidFill>
              </a:rPr>
              <a:t>云服务器</a:t>
            </a:r>
            <a:r>
              <a:rPr lang="en-US" altLang="zh-CN" dirty="0">
                <a:solidFill>
                  <a:schemeClr val="accent6">
                    <a:lumMod val="50000"/>
                  </a:schemeClr>
                </a:solidFill>
              </a:rPr>
              <a:t>3</a:t>
            </a:r>
            <a:endParaRPr lang="en-CN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D844E5E-27AB-AC41-9489-D020ECF24AD3}"/>
              </a:ext>
            </a:extLst>
          </p:cNvPr>
          <p:cNvSpPr/>
          <p:nvPr/>
        </p:nvSpPr>
        <p:spPr>
          <a:xfrm>
            <a:off x="9048178" y="4956524"/>
            <a:ext cx="981154" cy="1118209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6C92FDD-0AC6-3545-816D-55799D1F552B}"/>
              </a:ext>
            </a:extLst>
          </p:cNvPr>
          <p:cNvSpPr txBox="1"/>
          <p:nvPr/>
        </p:nvSpPr>
        <p:spPr>
          <a:xfrm>
            <a:off x="9046421" y="4961641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1200" dirty="0">
                <a:solidFill>
                  <a:schemeClr val="accent2">
                    <a:lumMod val="50000"/>
                  </a:schemeClr>
                </a:solidFill>
              </a:rPr>
              <a:t>订单服务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0A052CE-7B65-5249-8C3C-7A69052AE7A0}"/>
              </a:ext>
            </a:extLst>
          </p:cNvPr>
          <p:cNvSpPr txBox="1"/>
          <p:nvPr/>
        </p:nvSpPr>
        <p:spPr>
          <a:xfrm>
            <a:off x="3832193" y="2831364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单体式架构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2AFB836-9F40-324B-B17C-ADEDDBA1C8FA}"/>
              </a:ext>
            </a:extLst>
          </p:cNvPr>
          <p:cNvSpPr txBox="1"/>
          <p:nvPr/>
        </p:nvSpPr>
        <p:spPr>
          <a:xfrm>
            <a:off x="5656519" y="2831364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微服务架构</a:t>
            </a:r>
          </a:p>
        </p:txBody>
      </p:sp>
      <p:cxnSp>
        <p:nvCxnSpPr>
          <p:cNvPr id="42" name="Elbow Connector 41">
            <a:extLst>
              <a:ext uri="{FF2B5EF4-FFF2-40B4-BE49-F238E27FC236}">
                <a16:creationId xmlns:a16="http://schemas.microsoft.com/office/drawing/2014/main" id="{77AAFF0F-A8A4-8149-8A43-F57FFE512091}"/>
              </a:ext>
            </a:extLst>
          </p:cNvPr>
          <p:cNvCxnSpPr>
            <a:stCxn id="26" idx="2"/>
            <a:endCxn id="35" idx="1"/>
          </p:cNvCxnSpPr>
          <p:nvPr/>
        </p:nvCxnSpPr>
        <p:spPr>
          <a:xfrm rot="16200000" flipH="1">
            <a:off x="7811817" y="4313687"/>
            <a:ext cx="1342785" cy="796191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3" name="Elbow Connector 42">
            <a:extLst>
              <a:ext uri="{FF2B5EF4-FFF2-40B4-BE49-F238E27FC236}">
                <a16:creationId xmlns:a16="http://schemas.microsoft.com/office/drawing/2014/main" id="{CEB70F3D-B830-6F4C-907D-D2C47CB4370F}"/>
              </a:ext>
            </a:extLst>
          </p:cNvPr>
          <p:cNvCxnSpPr>
            <a:cxnSpLocks/>
            <a:stCxn id="31" idx="2"/>
            <a:endCxn id="35" idx="3"/>
          </p:cNvCxnSpPr>
          <p:nvPr/>
        </p:nvCxnSpPr>
        <p:spPr>
          <a:xfrm rot="5400000">
            <a:off x="9850048" y="4370179"/>
            <a:ext cx="1346764" cy="679230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6" name="Elbow Connector 45">
            <a:extLst>
              <a:ext uri="{FF2B5EF4-FFF2-40B4-BE49-F238E27FC236}">
                <a16:creationId xmlns:a16="http://schemas.microsoft.com/office/drawing/2014/main" id="{A3744D9C-594A-C04C-B149-D3C94B92A520}"/>
              </a:ext>
            </a:extLst>
          </p:cNvPr>
          <p:cNvCxnSpPr>
            <a:cxnSpLocks/>
            <a:stCxn id="26" idx="3"/>
            <a:endCxn id="31" idx="1"/>
          </p:cNvCxnSpPr>
          <p:nvPr/>
        </p:nvCxnSpPr>
        <p:spPr>
          <a:xfrm flipV="1">
            <a:off x="9078315" y="2919994"/>
            <a:ext cx="791529" cy="3979"/>
          </a:xfrm>
          <a:prstGeom prst="bent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63D9B5B7-BFC1-1346-A089-2C9410770E2C}"/>
              </a:ext>
            </a:extLst>
          </p:cNvPr>
          <p:cNvSpPr txBox="1"/>
          <p:nvPr/>
        </p:nvSpPr>
        <p:spPr>
          <a:xfrm>
            <a:off x="8751766" y="1447004"/>
            <a:ext cx="144462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900" dirty="0">
                <a:solidFill>
                  <a:schemeClr val="accent6">
                    <a:lumMod val="50000"/>
                  </a:schemeClr>
                </a:solidFill>
              </a:rPr>
              <a:t>通过RPC或HTTP协议通信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BE75E86-65D1-C940-BF18-A756ADB775C0}"/>
              </a:ext>
            </a:extLst>
          </p:cNvPr>
          <p:cNvSpPr txBox="1"/>
          <p:nvPr/>
        </p:nvSpPr>
        <p:spPr>
          <a:xfrm>
            <a:off x="1155910" y="5655173"/>
            <a:ext cx="28312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1400" i="1" dirty="0"/>
              <a:t>服务</a:t>
            </a:r>
            <a:r>
              <a:rPr lang="zh-CN" altLang="en-US" sz="1400" i="1" dirty="0"/>
              <a:t>：关联性较强的一组功能。</a:t>
            </a:r>
            <a:endParaRPr lang="en-US" altLang="zh-CN" sz="1400" i="1" dirty="0"/>
          </a:p>
          <a:p>
            <a:r>
              <a:rPr lang="en-US" altLang="zh-CN" sz="1400" i="1" dirty="0"/>
              <a:t>	</a:t>
            </a:r>
            <a:r>
              <a:rPr lang="zh-CN" altLang="en-US" sz="1400" i="1" dirty="0"/>
              <a:t>（在业务中常常一起出现）</a:t>
            </a:r>
            <a:endParaRPr lang="en-US" altLang="zh-CN" sz="1400" i="1" dirty="0"/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161B55F7-142F-D64E-8DFA-4455224747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3927" y="31899"/>
            <a:ext cx="3261532" cy="1132476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63180828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AD7D1-C8D0-4941-A0C6-3E1B64AF6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附录</a:t>
            </a:r>
            <a:r>
              <a:rPr lang="en-US" altLang="zh-CN" dirty="0"/>
              <a:t>3</a:t>
            </a:r>
            <a:r>
              <a:rPr lang="zh-CN" altLang="en-US" dirty="0"/>
              <a:t>：技术路线</a:t>
            </a:r>
            <a:endParaRPr lang="en-CN" dirty="0"/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9C08DC23-3561-1046-91B1-315FD6E9EB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923213"/>
            <a:ext cx="9601200" cy="395292"/>
          </a:xfrm>
        </p:spPr>
        <p:txBody>
          <a:bodyPr/>
          <a:lstStyle/>
          <a:p>
            <a:r>
              <a:rPr lang="en-CN" dirty="0"/>
              <a:t>从逻辑层面 </a:t>
            </a:r>
            <a:r>
              <a:rPr lang="zh-CN" altLang="en-US" dirty="0"/>
              <a:t>：</a:t>
            </a:r>
            <a:endParaRPr lang="en-CN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F492F85F-6DC4-7945-9090-FD85CF90C3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4523" y="1315133"/>
            <a:ext cx="5017477" cy="161145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9A386CC-BCD8-2A45-AB2E-D4C4C300A06E}"/>
              </a:ext>
            </a:extLst>
          </p:cNvPr>
          <p:cNvSpPr/>
          <p:nvPr/>
        </p:nvSpPr>
        <p:spPr>
          <a:xfrm>
            <a:off x="2266361" y="3107756"/>
            <a:ext cx="814870" cy="6424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/>
              <a:t>建图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4EFA4C-BC12-C243-A1EC-FC350B045C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6640" y="2926585"/>
            <a:ext cx="7155766" cy="3811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46785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AD7D1-C8D0-4941-A0C6-3E1B64AF6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附录</a:t>
            </a:r>
            <a:r>
              <a:rPr lang="en-US" altLang="zh-CN" dirty="0"/>
              <a:t>3</a:t>
            </a:r>
            <a:r>
              <a:rPr lang="zh-CN" altLang="en-US" dirty="0"/>
              <a:t>：技术路线</a:t>
            </a:r>
            <a:endParaRPr lang="en-CN" dirty="0"/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9C08DC23-3561-1046-91B1-315FD6E9EB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923213"/>
            <a:ext cx="9601200" cy="395292"/>
          </a:xfrm>
        </p:spPr>
        <p:txBody>
          <a:bodyPr/>
          <a:lstStyle/>
          <a:p>
            <a:r>
              <a:rPr lang="en-CN" dirty="0"/>
              <a:t>从逻辑层面 </a:t>
            </a:r>
            <a:r>
              <a:rPr lang="zh-CN" altLang="en-US" dirty="0"/>
              <a:t>：</a:t>
            </a:r>
            <a:endParaRPr lang="en-CN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F492F85F-6DC4-7945-9090-FD85CF90C3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4523" y="1315133"/>
            <a:ext cx="5017477" cy="161145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9A386CC-BCD8-2A45-AB2E-D4C4C300A06E}"/>
              </a:ext>
            </a:extLst>
          </p:cNvPr>
          <p:cNvSpPr/>
          <p:nvPr/>
        </p:nvSpPr>
        <p:spPr>
          <a:xfrm>
            <a:off x="2266361" y="3107756"/>
            <a:ext cx="814870" cy="6424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/>
              <a:t>建图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4FC780D-56CD-D648-B697-4BC193DFB299}"/>
              </a:ext>
            </a:extLst>
          </p:cNvPr>
          <p:cNvGrpSpPr/>
          <p:nvPr/>
        </p:nvGrpSpPr>
        <p:grpSpPr>
          <a:xfrm>
            <a:off x="3574073" y="3122598"/>
            <a:ext cx="7200900" cy="1720707"/>
            <a:chOff x="3574073" y="3122598"/>
            <a:chExt cx="7200900" cy="172070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0914A663-18B9-D646-81E9-83B81D7F00D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35718"/>
            <a:stretch/>
          </p:blipFill>
          <p:spPr>
            <a:xfrm>
              <a:off x="3574073" y="3122598"/>
              <a:ext cx="7200900" cy="133887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F6C272A-4064-634E-A353-560AC45127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-1" t="64283" r="40233" b="17385"/>
            <a:stretch/>
          </p:blipFill>
          <p:spPr>
            <a:xfrm>
              <a:off x="3574073" y="4461468"/>
              <a:ext cx="4303835" cy="381837"/>
            </a:xfrm>
            <a:prstGeom prst="rect">
              <a:avLst/>
            </a:prstGeom>
          </p:spPr>
        </p:pic>
      </p:grpSp>
      <p:sp>
        <p:nvSpPr>
          <p:cNvPr id="9" name="Title 1">
            <a:extLst>
              <a:ext uri="{FF2B5EF4-FFF2-40B4-BE49-F238E27FC236}">
                <a16:creationId xmlns:a16="http://schemas.microsoft.com/office/drawing/2014/main" id="{E849429B-EC6D-094E-ADDE-FAB320A4EC75}"/>
              </a:ext>
            </a:extLst>
          </p:cNvPr>
          <p:cNvSpPr txBox="1">
            <a:spLocks/>
          </p:cNvSpPr>
          <p:nvPr/>
        </p:nvSpPr>
        <p:spPr>
          <a:xfrm>
            <a:off x="5128582" y="6474754"/>
            <a:ext cx="2449183" cy="3832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CN" sz="1400" dirty="0"/>
              <a:t>微服务划分工具设计与实现</a:t>
            </a:r>
          </a:p>
        </p:txBody>
      </p:sp>
    </p:spTree>
    <p:extLst>
      <p:ext uri="{BB962C8B-B14F-4D97-AF65-F5344CB8AC3E}">
        <p14:creationId xmlns:p14="http://schemas.microsoft.com/office/powerpoint/2010/main" val="282598551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AD7D1-C8D0-4941-A0C6-3E1B64AF6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附录</a:t>
            </a:r>
            <a:r>
              <a:rPr lang="en-US" altLang="zh-CN" dirty="0"/>
              <a:t>3</a:t>
            </a:r>
            <a:r>
              <a:rPr lang="zh-CN" altLang="en-US" dirty="0"/>
              <a:t>：技术路线</a:t>
            </a:r>
            <a:endParaRPr lang="en-CN" dirty="0"/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9C08DC23-3561-1046-91B1-315FD6E9EB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923213"/>
            <a:ext cx="9601200" cy="395292"/>
          </a:xfrm>
        </p:spPr>
        <p:txBody>
          <a:bodyPr/>
          <a:lstStyle/>
          <a:p>
            <a:r>
              <a:rPr lang="en-CN" dirty="0"/>
              <a:t>从逻辑层面 </a:t>
            </a:r>
            <a:r>
              <a:rPr lang="zh-CN" altLang="en-US" dirty="0"/>
              <a:t>：</a:t>
            </a:r>
            <a:endParaRPr lang="en-CN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F492F85F-6DC4-7945-9090-FD85CF90C3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4523" y="1315133"/>
            <a:ext cx="5017477" cy="161145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9A386CC-BCD8-2A45-AB2E-D4C4C300A06E}"/>
              </a:ext>
            </a:extLst>
          </p:cNvPr>
          <p:cNvSpPr/>
          <p:nvPr/>
        </p:nvSpPr>
        <p:spPr>
          <a:xfrm>
            <a:off x="2266361" y="3107756"/>
            <a:ext cx="814870" cy="6424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/>
              <a:t>建图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FC70D52-5FB0-E54D-B883-E34158C08370}"/>
              </a:ext>
            </a:extLst>
          </p:cNvPr>
          <p:cNvGrpSpPr/>
          <p:nvPr/>
        </p:nvGrpSpPr>
        <p:grpSpPr>
          <a:xfrm>
            <a:off x="829093" y="4051653"/>
            <a:ext cx="2655905" cy="634648"/>
            <a:chOff x="3574073" y="3122598"/>
            <a:chExt cx="7200900" cy="1720707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1E53D17B-6D90-9740-B4DD-C50AEC4111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35718"/>
            <a:stretch/>
          </p:blipFill>
          <p:spPr>
            <a:xfrm>
              <a:off x="3574073" y="3122598"/>
              <a:ext cx="7200900" cy="133887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FCE45086-4D63-514F-BD91-5281E3F760D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-1" t="64283" r="40233" b="17385"/>
            <a:stretch/>
          </p:blipFill>
          <p:spPr>
            <a:xfrm>
              <a:off x="3574073" y="4461468"/>
              <a:ext cx="4303835" cy="381837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B1A53A4-E381-574F-A9B3-8AB13FCAD204}"/>
              </a:ext>
            </a:extLst>
          </p:cNvPr>
          <p:cNvGrpSpPr/>
          <p:nvPr/>
        </p:nvGrpSpPr>
        <p:grpSpPr>
          <a:xfrm>
            <a:off x="3795147" y="3669157"/>
            <a:ext cx="8396853" cy="1044934"/>
            <a:chOff x="4217271" y="3367245"/>
            <a:chExt cx="6457427" cy="803585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A0899DB5-38E3-4D42-8442-3F0367544A94}"/>
                </a:ext>
              </a:extLst>
            </p:cNvPr>
            <p:cNvGrpSpPr/>
            <p:nvPr/>
          </p:nvGrpSpPr>
          <p:grpSpPr>
            <a:xfrm>
              <a:off x="4217271" y="3367245"/>
              <a:ext cx="6457427" cy="167420"/>
              <a:chOff x="3356149" y="3030510"/>
              <a:chExt cx="8758500" cy="227079"/>
            </a:xfrm>
          </p:grpSpPr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32C6E073-C9C6-5944-B5E5-8D4CA844177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49454" t="-3110" r="1078" b="75069"/>
              <a:stretch/>
            </p:blipFill>
            <p:spPr>
              <a:xfrm>
                <a:off x="3356149" y="3030510"/>
                <a:ext cx="2003015" cy="227079"/>
              </a:xfrm>
              <a:prstGeom prst="rect">
                <a:avLst/>
              </a:prstGeom>
            </p:spPr>
          </p:pic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65D74705-A320-D140-91F0-09D12D900D2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1081" t="23031" r="1079" b="51970"/>
              <a:stretch/>
            </p:blipFill>
            <p:spPr>
              <a:xfrm>
                <a:off x="5359164" y="3055149"/>
                <a:ext cx="3961655" cy="202440"/>
              </a:xfrm>
              <a:prstGeom prst="rect">
                <a:avLst/>
              </a:prstGeom>
            </p:spPr>
          </p:pic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0ACD4B01-EA1C-6441-BF12-56A2EB0203B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1114" t="46987" r="29887" b="28016"/>
              <a:stretch/>
            </p:blipFill>
            <p:spPr>
              <a:xfrm>
                <a:off x="9320819" y="3055149"/>
                <a:ext cx="2793830" cy="202440"/>
              </a:xfrm>
              <a:prstGeom prst="rect">
                <a:avLst/>
              </a:prstGeom>
            </p:spPr>
          </p:pic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34B5D518-9462-0945-AA14-7734A0FF98DB}"/>
                </a:ext>
              </a:extLst>
            </p:cNvPr>
            <p:cNvGrpSpPr/>
            <p:nvPr/>
          </p:nvGrpSpPr>
          <p:grpSpPr>
            <a:xfrm>
              <a:off x="4217373" y="3594052"/>
              <a:ext cx="3017440" cy="149254"/>
              <a:chOff x="4207223" y="3679637"/>
              <a:chExt cx="6345119" cy="313854"/>
            </a:xfrm>
          </p:grpSpPr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3E1D4207-3059-EA4E-8F3E-03B22660575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70552" t="46686" b="31051"/>
              <a:stretch/>
            </p:blipFill>
            <p:spPr>
              <a:xfrm>
                <a:off x="4207223" y="3679637"/>
                <a:ext cx="2075613" cy="313854"/>
              </a:xfrm>
              <a:prstGeom prst="rect">
                <a:avLst/>
              </a:prstGeom>
            </p:spPr>
          </p:pic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D34D86B1-2DC0-DB4C-9C58-538D8F09EE9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70643" r="38144" b="7170"/>
              <a:stretch/>
            </p:blipFill>
            <p:spPr>
              <a:xfrm>
                <a:off x="6192404" y="3680715"/>
                <a:ext cx="4359938" cy="312776"/>
              </a:xfrm>
              <a:prstGeom prst="rect">
                <a:avLst/>
              </a:prstGeom>
            </p:spPr>
          </p:pic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D378ED36-9240-CF41-915D-E7852D19988A}"/>
                </a:ext>
              </a:extLst>
            </p:cNvPr>
            <p:cNvGrpSpPr/>
            <p:nvPr/>
          </p:nvGrpSpPr>
          <p:grpSpPr>
            <a:xfrm>
              <a:off x="4217271" y="3811108"/>
              <a:ext cx="2852379" cy="149254"/>
              <a:chOff x="3519641" y="3993490"/>
              <a:chExt cx="5624359" cy="294301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67F4AE1F-E0DD-E843-B343-198196BB0C4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61880" t="73393" b="5987"/>
              <a:stretch/>
            </p:blipFill>
            <p:spPr>
              <a:xfrm>
                <a:off x="3519641" y="3997092"/>
                <a:ext cx="2686887" cy="290699"/>
              </a:xfrm>
              <a:prstGeom prst="rect">
                <a:avLst/>
              </a:prstGeom>
            </p:spPr>
          </p:pic>
          <p:pic>
            <p:nvPicPr>
              <p:cNvPr id="29" name="Picture 28">
                <a:extLst>
                  <a:ext uri="{FF2B5EF4-FFF2-40B4-BE49-F238E27FC236}">
                    <a16:creationId xmlns:a16="http://schemas.microsoft.com/office/drawing/2014/main" id="{9396D45A-5B9F-FB49-8E0B-06868DFEFB7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t="14766" r="56284" b="47710"/>
              <a:stretch/>
            </p:blipFill>
            <p:spPr>
              <a:xfrm>
                <a:off x="6096000" y="3993490"/>
                <a:ext cx="3048000" cy="290699"/>
              </a:xfrm>
              <a:prstGeom prst="rect">
                <a:avLst/>
              </a:prstGeom>
            </p:spPr>
          </p:pic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030A9D7E-9A5B-DE47-B3FF-CA133F36C075}"/>
                </a:ext>
              </a:extLst>
            </p:cNvPr>
            <p:cNvGrpSpPr/>
            <p:nvPr/>
          </p:nvGrpSpPr>
          <p:grpSpPr>
            <a:xfrm>
              <a:off x="4217271" y="4021576"/>
              <a:ext cx="3973041" cy="149254"/>
              <a:chOff x="4246511" y="4102103"/>
              <a:chExt cx="3973041" cy="149254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6713017C-06DB-2F41-A3B9-57B830BE228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43737" t="7384" r="1210" b="45922"/>
              <a:stretch/>
            </p:blipFill>
            <p:spPr>
              <a:xfrm>
                <a:off x="4246511" y="4102103"/>
                <a:ext cx="1583742" cy="149254"/>
              </a:xfrm>
              <a:prstGeom prst="rect">
                <a:avLst/>
              </a:prstGeom>
            </p:spPr>
          </p:pic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70F7B304-CC75-B04F-B695-BFBB4CE7172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t="52145" r="16945" b="1730"/>
              <a:stretch/>
            </p:blipFill>
            <p:spPr>
              <a:xfrm>
                <a:off x="5830253" y="4102103"/>
                <a:ext cx="2389299" cy="147427"/>
              </a:xfrm>
              <a:prstGeom prst="rect">
                <a:avLst/>
              </a:prstGeom>
            </p:spPr>
          </p:pic>
        </p:grpSp>
      </p:grpSp>
      <p:sp>
        <p:nvSpPr>
          <p:cNvPr id="32" name="Title 1">
            <a:extLst>
              <a:ext uri="{FF2B5EF4-FFF2-40B4-BE49-F238E27FC236}">
                <a16:creationId xmlns:a16="http://schemas.microsoft.com/office/drawing/2014/main" id="{6468AF15-E1E6-5E40-9B1D-C0D97A71FFEF}"/>
              </a:ext>
            </a:extLst>
          </p:cNvPr>
          <p:cNvSpPr txBox="1">
            <a:spLocks/>
          </p:cNvSpPr>
          <p:nvPr/>
        </p:nvSpPr>
        <p:spPr>
          <a:xfrm>
            <a:off x="5128582" y="6474754"/>
            <a:ext cx="2449183" cy="3832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CN" sz="1400" dirty="0"/>
              <a:t>微服务划分工具设计与实现</a:t>
            </a:r>
          </a:p>
        </p:txBody>
      </p:sp>
    </p:spTree>
    <p:extLst>
      <p:ext uri="{BB962C8B-B14F-4D97-AF65-F5344CB8AC3E}">
        <p14:creationId xmlns:p14="http://schemas.microsoft.com/office/powerpoint/2010/main" val="376642384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AD7D1-C8D0-4941-A0C6-3E1B64AF6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附录</a:t>
            </a:r>
            <a:r>
              <a:rPr lang="en-US" altLang="zh-CN" dirty="0"/>
              <a:t>3</a:t>
            </a:r>
            <a:r>
              <a:rPr lang="zh-CN" altLang="en-US" dirty="0"/>
              <a:t>：技术路线</a:t>
            </a:r>
            <a:endParaRPr lang="en-CN" dirty="0"/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9C08DC23-3561-1046-91B1-315FD6E9EB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923213"/>
            <a:ext cx="9601200" cy="395292"/>
          </a:xfrm>
        </p:spPr>
        <p:txBody>
          <a:bodyPr/>
          <a:lstStyle/>
          <a:p>
            <a:r>
              <a:rPr lang="en-CN" dirty="0"/>
              <a:t>从逻辑层面 </a:t>
            </a:r>
            <a:r>
              <a:rPr lang="zh-CN" altLang="en-US" dirty="0"/>
              <a:t>：</a:t>
            </a:r>
            <a:endParaRPr lang="en-CN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F492F85F-6DC4-7945-9090-FD85CF90C3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4523" y="1315133"/>
            <a:ext cx="5017477" cy="161145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9A386CC-BCD8-2A45-AB2E-D4C4C300A06E}"/>
              </a:ext>
            </a:extLst>
          </p:cNvPr>
          <p:cNvSpPr/>
          <p:nvPr/>
        </p:nvSpPr>
        <p:spPr>
          <a:xfrm>
            <a:off x="2266361" y="3107756"/>
            <a:ext cx="814870" cy="6424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/>
              <a:t>建图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FC70D52-5FB0-E54D-B883-E34158C08370}"/>
              </a:ext>
            </a:extLst>
          </p:cNvPr>
          <p:cNvGrpSpPr/>
          <p:nvPr/>
        </p:nvGrpSpPr>
        <p:grpSpPr>
          <a:xfrm>
            <a:off x="829093" y="4051653"/>
            <a:ext cx="2655905" cy="634648"/>
            <a:chOff x="3574073" y="3122598"/>
            <a:chExt cx="7200900" cy="1720707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1E53D17B-6D90-9740-B4DD-C50AEC4111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35718"/>
            <a:stretch/>
          </p:blipFill>
          <p:spPr>
            <a:xfrm>
              <a:off x="3574073" y="3122598"/>
              <a:ext cx="7200900" cy="133887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FCE45086-4D63-514F-BD91-5281E3F760D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-1" t="64283" r="40233" b="17385"/>
            <a:stretch/>
          </p:blipFill>
          <p:spPr>
            <a:xfrm>
              <a:off x="3574073" y="4461468"/>
              <a:ext cx="4303835" cy="381837"/>
            </a:xfrm>
            <a:prstGeom prst="rect">
              <a:avLst/>
            </a:prstGeom>
          </p:spPr>
        </p:pic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9733048B-2DF1-0D4A-B9EA-D34625C040A1}"/>
              </a:ext>
            </a:extLst>
          </p:cNvPr>
          <p:cNvGrpSpPr/>
          <p:nvPr/>
        </p:nvGrpSpPr>
        <p:grpSpPr>
          <a:xfrm>
            <a:off x="764998" y="4718973"/>
            <a:ext cx="4623848" cy="575408"/>
            <a:chOff x="4217271" y="3367245"/>
            <a:chExt cx="6457427" cy="803585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8FD9CE96-8BC5-ED44-90D5-9CAB3AB4F189}"/>
                </a:ext>
              </a:extLst>
            </p:cNvPr>
            <p:cNvGrpSpPr/>
            <p:nvPr/>
          </p:nvGrpSpPr>
          <p:grpSpPr>
            <a:xfrm>
              <a:off x="4217271" y="3367245"/>
              <a:ext cx="6457427" cy="167420"/>
              <a:chOff x="3356149" y="3030510"/>
              <a:chExt cx="8758500" cy="227079"/>
            </a:xfrm>
          </p:grpSpPr>
          <p:pic>
            <p:nvPicPr>
              <p:cNvPr id="45" name="Picture 44">
                <a:extLst>
                  <a:ext uri="{FF2B5EF4-FFF2-40B4-BE49-F238E27FC236}">
                    <a16:creationId xmlns:a16="http://schemas.microsoft.com/office/drawing/2014/main" id="{446228DA-74FD-654F-B609-66D7AE54334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49454" t="-3110" r="1078" b="75069"/>
              <a:stretch/>
            </p:blipFill>
            <p:spPr>
              <a:xfrm>
                <a:off x="3356149" y="3030510"/>
                <a:ext cx="2003015" cy="227079"/>
              </a:xfrm>
              <a:prstGeom prst="rect">
                <a:avLst/>
              </a:prstGeom>
            </p:spPr>
          </p:pic>
          <p:pic>
            <p:nvPicPr>
              <p:cNvPr id="46" name="Picture 45">
                <a:extLst>
                  <a:ext uri="{FF2B5EF4-FFF2-40B4-BE49-F238E27FC236}">
                    <a16:creationId xmlns:a16="http://schemas.microsoft.com/office/drawing/2014/main" id="{1B01D427-CFEC-024C-ADB3-B5F75A1F5E7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1081" t="23031" r="1079" b="51970"/>
              <a:stretch/>
            </p:blipFill>
            <p:spPr>
              <a:xfrm>
                <a:off x="5359164" y="3055149"/>
                <a:ext cx="3961655" cy="202440"/>
              </a:xfrm>
              <a:prstGeom prst="rect">
                <a:avLst/>
              </a:prstGeom>
            </p:spPr>
          </p:pic>
          <p:pic>
            <p:nvPicPr>
              <p:cNvPr id="47" name="Picture 46">
                <a:extLst>
                  <a:ext uri="{FF2B5EF4-FFF2-40B4-BE49-F238E27FC236}">
                    <a16:creationId xmlns:a16="http://schemas.microsoft.com/office/drawing/2014/main" id="{D56A879D-4BD9-A04A-9FAD-0686282255E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1114" t="46987" r="29887" b="28016"/>
              <a:stretch/>
            </p:blipFill>
            <p:spPr>
              <a:xfrm>
                <a:off x="9320819" y="3055149"/>
                <a:ext cx="2793830" cy="202440"/>
              </a:xfrm>
              <a:prstGeom prst="rect">
                <a:avLst/>
              </a:prstGeom>
            </p:spPr>
          </p:pic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226EFEE1-8785-E54D-9289-EA4AB008DE9A}"/>
                </a:ext>
              </a:extLst>
            </p:cNvPr>
            <p:cNvGrpSpPr/>
            <p:nvPr/>
          </p:nvGrpSpPr>
          <p:grpSpPr>
            <a:xfrm>
              <a:off x="4217373" y="3594052"/>
              <a:ext cx="3017440" cy="149254"/>
              <a:chOff x="4207223" y="3679637"/>
              <a:chExt cx="6345119" cy="313854"/>
            </a:xfrm>
          </p:grpSpPr>
          <p:pic>
            <p:nvPicPr>
              <p:cNvPr id="43" name="Picture 42">
                <a:extLst>
                  <a:ext uri="{FF2B5EF4-FFF2-40B4-BE49-F238E27FC236}">
                    <a16:creationId xmlns:a16="http://schemas.microsoft.com/office/drawing/2014/main" id="{497BC16E-F301-624C-B51C-DB1DD3C0F81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70552" t="46686" b="31051"/>
              <a:stretch/>
            </p:blipFill>
            <p:spPr>
              <a:xfrm>
                <a:off x="4207223" y="3679637"/>
                <a:ext cx="2075613" cy="313854"/>
              </a:xfrm>
              <a:prstGeom prst="rect">
                <a:avLst/>
              </a:prstGeom>
            </p:spPr>
          </p:pic>
          <p:pic>
            <p:nvPicPr>
              <p:cNvPr id="44" name="Picture 43">
                <a:extLst>
                  <a:ext uri="{FF2B5EF4-FFF2-40B4-BE49-F238E27FC236}">
                    <a16:creationId xmlns:a16="http://schemas.microsoft.com/office/drawing/2014/main" id="{273EEC0B-BC4A-FE4B-A0C2-EED07FA364F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70643" r="38144" b="7170"/>
              <a:stretch/>
            </p:blipFill>
            <p:spPr>
              <a:xfrm>
                <a:off x="6192404" y="3680715"/>
                <a:ext cx="4359938" cy="312776"/>
              </a:xfrm>
              <a:prstGeom prst="rect">
                <a:avLst/>
              </a:prstGeom>
            </p:spPr>
          </p:pic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0B112E7B-2311-CE46-9ABF-86237173FC2B}"/>
                </a:ext>
              </a:extLst>
            </p:cNvPr>
            <p:cNvGrpSpPr/>
            <p:nvPr/>
          </p:nvGrpSpPr>
          <p:grpSpPr>
            <a:xfrm>
              <a:off x="4217271" y="3811108"/>
              <a:ext cx="2852379" cy="149254"/>
              <a:chOff x="3519641" y="3993490"/>
              <a:chExt cx="5624359" cy="294301"/>
            </a:xfrm>
          </p:grpSpPr>
          <p:pic>
            <p:nvPicPr>
              <p:cNvPr id="41" name="Picture 40">
                <a:extLst>
                  <a:ext uri="{FF2B5EF4-FFF2-40B4-BE49-F238E27FC236}">
                    <a16:creationId xmlns:a16="http://schemas.microsoft.com/office/drawing/2014/main" id="{FB52D662-AAA2-E346-875B-C7B8D4CC7CA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61880" t="73393" b="5987"/>
              <a:stretch/>
            </p:blipFill>
            <p:spPr>
              <a:xfrm>
                <a:off x="3519641" y="3997092"/>
                <a:ext cx="2686887" cy="290699"/>
              </a:xfrm>
              <a:prstGeom prst="rect">
                <a:avLst/>
              </a:prstGeom>
            </p:spPr>
          </p:pic>
          <p:pic>
            <p:nvPicPr>
              <p:cNvPr id="42" name="Picture 41">
                <a:extLst>
                  <a:ext uri="{FF2B5EF4-FFF2-40B4-BE49-F238E27FC236}">
                    <a16:creationId xmlns:a16="http://schemas.microsoft.com/office/drawing/2014/main" id="{531C82C5-F5D1-FD4C-B7A1-BEF0FB5DFB8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t="14766" r="56284" b="47710"/>
              <a:stretch/>
            </p:blipFill>
            <p:spPr>
              <a:xfrm>
                <a:off x="6096000" y="3993490"/>
                <a:ext cx="3048000" cy="290699"/>
              </a:xfrm>
              <a:prstGeom prst="rect">
                <a:avLst/>
              </a:prstGeom>
            </p:spPr>
          </p:pic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39B55C17-BA39-A549-91BD-37D51DC762C3}"/>
                </a:ext>
              </a:extLst>
            </p:cNvPr>
            <p:cNvGrpSpPr/>
            <p:nvPr/>
          </p:nvGrpSpPr>
          <p:grpSpPr>
            <a:xfrm>
              <a:off x="4217271" y="4021576"/>
              <a:ext cx="3973041" cy="149254"/>
              <a:chOff x="4246511" y="4102103"/>
              <a:chExt cx="3973041" cy="149254"/>
            </a:xfrm>
          </p:grpSpPr>
          <p:pic>
            <p:nvPicPr>
              <p:cNvPr id="39" name="Picture 38">
                <a:extLst>
                  <a:ext uri="{FF2B5EF4-FFF2-40B4-BE49-F238E27FC236}">
                    <a16:creationId xmlns:a16="http://schemas.microsoft.com/office/drawing/2014/main" id="{C9F7B533-5C5E-7342-98B5-8FBDB0C0930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43737" t="7384" r="1210" b="45922"/>
              <a:stretch/>
            </p:blipFill>
            <p:spPr>
              <a:xfrm>
                <a:off x="4246511" y="4102103"/>
                <a:ext cx="1583742" cy="149254"/>
              </a:xfrm>
              <a:prstGeom prst="rect">
                <a:avLst/>
              </a:prstGeom>
            </p:spPr>
          </p:pic>
          <p:pic>
            <p:nvPicPr>
              <p:cNvPr id="40" name="Picture 39">
                <a:extLst>
                  <a:ext uri="{FF2B5EF4-FFF2-40B4-BE49-F238E27FC236}">
                    <a16:creationId xmlns:a16="http://schemas.microsoft.com/office/drawing/2014/main" id="{E92E8F18-EF7A-7A4C-B6BF-5E77B27A573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t="52145" r="16945" b="1730"/>
              <a:stretch/>
            </p:blipFill>
            <p:spPr>
              <a:xfrm>
                <a:off x="5830253" y="4102103"/>
                <a:ext cx="2389299" cy="147427"/>
              </a:xfrm>
              <a:prstGeom prst="rect">
                <a:avLst/>
              </a:prstGeom>
            </p:spPr>
          </p:pic>
        </p:grpSp>
      </p:grpSp>
      <p:sp>
        <p:nvSpPr>
          <p:cNvPr id="23" name="Title 1">
            <a:extLst>
              <a:ext uri="{FF2B5EF4-FFF2-40B4-BE49-F238E27FC236}">
                <a16:creationId xmlns:a16="http://schemas.microsoft.com/office/drawing/2014/main" id="{33F7E055-EBD8-4C4A-914B-BE5DCB03FA98}"/>
              </a:ext>
            </a:extLst>
          </p:cNvPr>
          <p:cNvSpPr txBox="1">
            <a:spLocks/>
          </p:cNvSpPr>
          <p:nvPr/>
        </p:nvSpPr>
        <p:spPr>
          <a:xfrm>
            <a:off x="5128582" y="6474754"/>
            <a:ext cx="2449183" cy="3832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CN" sz="1400" dirty="0"/>
              <a:t>微服务划分工具设计与实现</a:t>
            </a:r>
          </a:p>
        </p:txBody>
      </p:sp>
    </p:spTree>
    <p:extLst>
      <p:ext uri="{BB962C8B-B14F-4D97-AF65-F5344CB8AC3E}">
        <p14:creationId xmlns:p14="http://schemas.microsoft.com/office/powerpoint/2010/main" val="141164361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AD7D1-C8D0-4941-A0C6-3E1B64AF6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附录</a:t>
            </a:r>
            <a:r>
              <a:rPr lang="en-US" altLang="zh-CN" dirty="0"/>
              <a:t>3</a:t>
            </a:r>
            <a:r>
              <a:rPr lang="zh-CN" altLang="en-US" dirty="0"/>
              <a:t>：技术路线</a:t>
            </a:r>
            <a:endParaRPr lang="en-CN" dirty="0"/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9C08DC23-3561-1046-91B1-315FD6E9EB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923213"/>
            <a:ext cx="9601200" cy="395292"/>
          </a:xfrm>
        </p:spPr>
        <p:txBody>
          <a:bodyPr/>
          <a:lstStyle/>
          <a:p>
            <a:r>
              <a:rPr lang="en-CN" dirty="0"/>
              <a:t>从逻辑层面 </a:t>
            </a:r>
            <a:r>
              <a:rPr lang="zh-CN" altLang="en-US" dirty="0"/>
              <a:t>：</a:t>
            </a:r>
            <a:endParaRPr lang="en-CN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F492F85F-6DC4-7945-9090-FD85CF90C3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4523" y="1315133"/>
            <a:ext cx="5017477" cy="161145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9A386CC-BCD8-2A45-AB2E-D4C4C300A06E}"/>
              </a:ext>
            </a:extLst>
          </p:cNvPr>
          <p:cNvSpPr/>
          <p:nvPr/>
        </p:nvSpPr>
        <p:spPr>
          <a:xfrm>
            <a:off x="2266361" y="3107756"/>
            <a:ext cx="814870" cy="6424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/>
              <a:t>建图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4EFA4C-BC12-C243-A1EC-FC350B045C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6640" y="2926585"/>
            <a:ext cx="7155766" cy="3811732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425E0848-BC98-9745-809C-B8AD0D9FCE96}"/>
              </a:ext>
            </a:extLst>
          </p:cNvPr>
          <p:cNvGrpSpPr/>
          <p:nvPr/>
        </p:nvGrpSpPr>
        <p:grpSpPr>
          <a:xfrm>
            <a:off x="829093" y="4051653"/>
            <a:ext cx="2655905" cy="634648"/>
            <a:chOff x="3574073" y="3122598"/>
            <a:chExt cx="7200900" cy="1720707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5E267260-31B4-E148-9C2C-009CA7BC63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35718"/>
            <a:stretch/>
          </p:blipFill>
          <p:spPr>
            <a:xfrm>
              <a:off x="3574073" y="3122598"/>
              <a:ext cx="7200900" cy="133887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58AE3395-0B01-6D42-B50B-EA2419919BD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-1" t="64283" r="40233" b="17385"/>
            <a:stretch/>
          </p:blipFill>
          <p:spPr>
            <a:xfrm>
              <a:off x="3574073" y="4461468"/>
              <a:ext cx="4303835" cy="381837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8903B8F-73D5-F74C-B7EB-8A3C98913054}"/>
              </a:ext>
            </a:extLst>
          </p:cNvPr>
          <p:cNvGrpSpPr/>
          <p:nvPr/>
        </p:nvGrpSpPr>
        <p:grpSpPr>
          <a:xfrm>
            <a:off x="764998" y="4718973"/>
            <a:ext cx="4623848" cy="575408"/>
            <a:chOff x="4217271" y="3367245"/>
            <a:chExt cx="6457427" cy="803585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C997795F-271C-114D-AABF-475753AFAD98}"/>
                </a:ext>
              </a:extLst>
            </p:cNvPr>
            <p:cNvGrpSpPr/>
            <p:nvPr/>
          </p:nvGrpSpPr>
          <p:grpSpPr>
            <a:xfrm>
              <a:off x="4217271" y="3367245"/>
              <a:ext cx="6457427" cy="167420"/>
              <a:chOff x="3356149" y="3030510"/>
              <a:chExt cx="8758500" cy="227079"/>
            </a:xfrm>
          </p:grpSpPr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EDA08A32-31CC-2943-8F29-5762F6B134D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49454" t="-3110" r="1078" b="75069"/>
              <a:stretch/>
            </p:blipFill>
            <p:spPr>
              <a:xfrm>
                <a:off x="3356149" y="3030510"/>
                <a:ext cx="2003015" cy="227079"/>
              </a:xfrm>
              <a:prstGeom prst="rect">
                <a:avLst/>
              </a:prstGeom>
            </p:spPr>
          </p:pic>
          <p:pic>
            <p:nvPicPr>
              <p:cNvPr id="29" name="Picture 28">
                <a:extLst>
                  <a:ext uri="{FF2B5EF4-FFF2-40B4-BE49-F238E27FC236}">
                    <a16:creationId xmlns:a16="http://schemas.microsoft.com/office/drawing/2014/main" id="{34463495-C6EE-DA4E-897D-6B747E1976E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1081" t="23031" r="1079" b="51970"/>
              <a:stretch/>
            </p:blipFill>
            <p:spPr>
              <a:xfrm>
                <a:off x="5359164" y="3055149"/>
                <a:ext cx="3961655" cy="202440"/>
              </a:xfrm>
              <a:prstGeom prst="rect">
                <a:avLst/>
              </a:prstGeom>
            </p:spPr>
          </p:pic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9E3B215C-FEFB-7346-8A58-1C54CB278FB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1114" t="46987" r="29887" b="28016"/>
              <a:stretch/>
            </p:blipFill>
            <p:spPr>
              <a:xfrm>
                <a:off x="9320819" y="3055149"/>
                <a:ext cx="2793830" cy="202440"/>
              </a:xfrm>
              <a:prstGeom prst="rect">
                <a:avLst/>
              </a:prstGeom>
            </p:spPr>
          </p:pic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9CA0EF3C-C66A-D041-B75F-F3A97DBF172D}"/>
                </a:ext>
              </a:extLst>
            </p:cNvPr>
            <p:cNvGrpSpPr/>
            <p:nvPr/>
          </p:nvGrpSpPr>
          <p:grpSpPr>
            <a:xfrm>
              <a:off x="4217373" y="3594052"/>
              <a:ext cx="3017440" cy="149254"/>
              <a:chOff x="4207223" y="3679637"/>
              <a:chExt cx="6345119" cy="313854"/>
            </a:xfrm>
          </p:grpSpPr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29B89399-88AE-224F-B473-8BAB2139EEC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70552" t="46686" b="31051"/>
              <a:stretch/>
            </p:blipFill>
            <p:spPr>
              <a:xfrm>
                <a:off x="4207223" y="3679637"/>
                <a:ext cx="2075613" cy="313854"/>
              </a:xfrm>
              <a:prstGeom prst="rect">
                <a:avLst/>
              </a:prstGeom>
            </p:spPr>
          </p:pic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F8E84AA1-57B5-904C-B488-967EB116BB9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t="70643" r="38144" b="7170"/>
              <a:stretch/>
            </p:blipFill>
            <p:spPr>
              <a:xfrm>
                <a:off x="6192404" y="3680715"/>
                <a:ext cx="4359938" cy="312776"/>
              </a:xfrm>
              <a:prstGeom prst="rect">
                <a:avLst/>
              </a:prstGeom>
            </p:spPr>
          </p:pic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5020822B-84E8-2E45-99DD-597CBA8092B3}"/>
                </a:ext>
              </a:extLst>
            </p:cNvPr>
            <p:cNvGrpSpPr/>
            <p:nvPr/>
          </p:nvGrpSpPr>
          <p:grpSpPr>
            <a:xfrm>
              <a:off x="4217271" y="3811108"/>
              <a:ext cx="2852379" cy="149254"/>
              <a:chOff x="3519641" y="3993490"/>
              <a:chExt cx="5624359" cy="294301"/>
            </a:xfrm>
          </p:grpSpPr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8C47181D-4ACA-FB45-BCA6-40EF35769D1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61880" t="73393" b="5987"/>
              <a:stretch/>
            </p:blipFill>
            <p:spPr>
              <a:xfrm>
                <a:off x="3519641" y="3997092"/>
                <a:ext cx="2686887" cy="290699"/>
              </a:xfrm>
              <a:prstGeom prst="rect">
                <a:avLst/>
              </a:prstGeom>
            </p:spPr>
          </p:pic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CBD58D96-6DBC-7A46-82B3-BBD12301333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t="14766" r="56284" b="47710"/>
              <a:stretch/>
            </p:blipFill>
            <p:spPr>
              <a:xfrm>
                <a:off x="6096000" y="3993490"/>
                <a:ext cx="3048000" cy="290699"/>
              </a:xfrm>
              <a:prstGeom prst="rect">
                <a:avLst/>
              </a:prstGeom>
            </p:spPr>
          </p:pic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621F0FBD-3403-8A45-94CB-A6FA2C52E2BD}"/>
                </a:ext>
              </a:extLst>
            </p:cNvPr>
            <p:cNvGrpSpPr/>
            <p:nvPr/>
          </p:nvGrpSpPr>
          <p:grpSpPr>
            <a:xfrm>
              <a:off x="4217271" y="4021576"/>
              <a:ext cx="3973041" cy="149254"/>
              <a:chOff x="4246511" y="4102103"/>
              <a:chExt cx="3973041" cy="149254"/>
            </a:xfrm>
          </p:grpSpPr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1664AEEA-6737-3246-88F1-0AF5D563A53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43737" t="7384" r="1210" b="45922"/>
              <a:stretch/>
            </p:blipFill>
            <p:spPr>
              <a:xfrm>
                <a:off x="4246511" y="4102103"/>
                <a:ext cx="1583742" cy="149254"/>
              </a:xfrm>
              <a:prstGeom prst="rect">
                <a:avLst/>
              </a:prstGeom>
            </p:spPr>
          </p:pic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D9243096-469E-D746-AB37-46E7981EE74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t="52145" r="16945" b="1730"/>
              <a:stretch/>
            </p:blipFill>
            <p:spPr>
              <a:xfrm>
                <a:off x="5830253" y="4102103"/>
                <a:ext cx="2389299" cy="147427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19075868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AD7D1-C8D0-4941-A0C6-3E1B64AF6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附录</a:t>
            </a:r>
            <a:r>
              <a:rPr lang="en-US" altLang="zh-CN" dirty="0"/>
              <a:t>3</a:t>
            </a:r>
            <a:r>
              <a:rPr lang="zh-CN" altLang="en-US" dirty="0"/>
              <a:t>：技术路线</a:t>
            </a:r>
            <a:endParaRPr lang="en-CN" dirty="0"/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9C08DC23-3561-1046-91B1-315FD6E9EB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923213"/>
            <a:ext cx="9601200" cy="395292"/>
          </a:xfrm>
        </p:spPr>
        <p:txBody>
          <a:bodyPr/>
          <a:lstStyle/>
          <a:p>
            <a:r>
              <a:rPr lang="en-CN" dirty="0"/>
              <a:t>从逻辑层面 </a:t>
            </a:r>
            <a:r>
              <a:rPr lang="zh-CN" altLang="en-US" dirty="0"/>
              <a:t>：</a:t>
            </a:r>
            <a:endParaRPr lang="en-CN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F492F85F-6DC4-7945-9090-FD85CF90C3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4523" y="1315133"/>
            <a:ext cx="5017477" cy="161145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9A386CC-BCD8-2A45-AB2E-D4C4C300A06E}"/>
              </a:ext>
            </a:extLst>
          </p:cNvPr>
          <p:cNvSpPr/>
          <p:nvPr/>
        </p:nvSpPr>
        <p:spPr>
          <a:xfrm>
            <a:off x="2266361" y="3107756"/>
            <a:ext cx="814870" cy="6424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/>
              <a:t>建图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3B3772E-5AC2-914E-B638-9B465A1BD9AE}"/>
              </a:ext>
            </a:extLst>
          </p:cNvPr>
          <p:cNvSpPr txBox="1">
            <a:spLocks/>
          </p:cNvSpPr>
          <p:nvPr/>
        </p:nvSpPr>
        <p:spPr>
          <a:xfrm>
            <a:off x="3841653" y="3107756"/>
            <a:ext cx="6104206" cy="37502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N" dirty="0"/>
              <a:t>技术方案</a:t>
            </a:r>
            <a:r>
              <a:rPr lang="zh-CN" altLang="en-US" dirty="0"/>
              <a:t>：</a:t>
            </a:r>
            <a:endParaRPr lang="en-US" altLang="zh-CN" dirty="0"/>
          </a:p>
          <a:p>
            <a:pPr lvl="1"/>
            <a:r>
              <a:rPr lang="en-CN" dirty="0"/>
              <a:t>文本处理</a:t>
            </a:r>
            <a:endParaRPr lang="en-US" altLang="zh-CN" dirty="0"/>
          </a:p>
          <a:p>
            <a:r>
              <a:rPr lang="en-US" dirty="0" err="1"/>
              <a:t>可能存在的问题</a:t>
            </a:r>
            <a:r>
              <a:rPr lang="zh-CN" altLang="en-US" dirty="0"/>
              <a:t>：</a:t>
            </a:r>
            <a:endParaRPr lang="en-US" altLang="zh-CN" dirty="0"/>
          </a:p>
          <a:p>
            <a:pPr lvl="1"/>
            <a:r>
              <a:rPr lang="en-US" dirty="0" err="1"/>
              <a:t>基本不会存在问题</a:t>
            </a:r>
            <a:endParaRPr lang="en-US" dirty="0"/>
          </a:p>
          <a:p>
            <a:pPr lvl="1"/>
            <a:r>
              <a:rPr lang="en-US" dirty="0" err="1"/>
              <a:t>对Java不熟悉</a:t>
            </a:r>
            <a:endParaRPr lang="en-US" dirty="0"/>
          </a:p>
          <a:p>
            <a:r>
              <a:rPr lang="en-US" dirty="0" err="1"/>
              <a:t>解决方案</a:t>
            </a:r>
            <a:r>
              <a:rPr lang="zh-CN" altLang="en-US" dirty="0"/>
              <a:t>：</a:t>
            </a:r>
            <a:r>
              <a:rPr lang="en-CN" dirty="0"/>
              <a:t> </a:t>
            </a:r>
          </a:p>
          <a:p>
            <a:pPr lvl="1"/>
            <a:r>
              <a:rPr lang="en-CN" dirty="0"/>
              <a:t>花时间掌握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46151C3-42DF-BC40-ABE7-1167E344E981}"/>
              </a:ext>
            </a:extLst>
          </p:cNvPr>
          <p:cNvSpPr txBox="1">
            <a:spLocks/>
          </p:cNvSpPr>
          <p:nvPr/>
        </p:nvSpPr>
        <p:spPr>
          <a:xfrm>
            <a:off x="5128582" y="6474754"/>
            <a:ext cx="2449183" cy="3832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CN" sz="1400" dirty="0"/>
              <a:t>微服务划分工具设计与实现</a:t>
            </a:r>
          </a:p>
        </p:txBody>
      </p:sp>
    </p:spTree>
    <p:extLst>
      <p:ext uri="{BB962C8B-B14F-4D97-AF65-F5344CB8AC3E}">
        <p14:creationId xmlns:p14="http://schemas.microsoft.com/office/powerpoint/2010/main" val="85800694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AD7D1-C8D0-4941-A0C6-3E1B64AF6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附录</a:t>
            </a:r>
            <a:r>
              <a:rPr lang="en-US" altLang="zh-CN" dirty="0"/>
              <a:t>3</a:t>
            </a:r>
            <a:r>
              <a:rPr lang="zh-CN" altLang="en-US" dirty="0"/>
              <a:t>：技术路线</a:t>
            </a:r>
            <a:endParaRPr lang="en-CN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91B9006-76BE-4543-8148-6D6AF07CC954}"/>
              </a:ext>
            </a:extLst>
          </p:cNvPr>
          <p:cNvSpPr/>
          <p:nvPr/>
        </p:nvSpPr>
        <p:spPr>
          <a:xfrm>
            <a:off x="9112469" y="3050627"/>
            <a:ext cx="1860331" cy="75674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/>
              <a:t>结果展示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B24BC1D-F863-8A4E-BB23-FD57CD1EB5CC}"/>
              </a:ext>
            </a:extLst>
          </p:cNvPr>
          <p:cNvCxnSpPr>
            <a:cxnSpLocks/>
            <a:stCxn id="8" idx="3"/>
            <a:endCxn id="7" idx="1"/>
          </p:cNvCxnSpPr>
          <p:nvPr/>
        </p:nvCxnSpPr>
        <p:spPr>
          <a:xfrm>
            <a:off x="4928225" y="3428999"/>
            <a:ext cx="116195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036005B-9975-5B40-8F20-D2557837A70A}"/>
              </a:ext>
            </a:extLst>
          </p:cNvPr>
          <p:cNvCxnSpPr>
            <a:cxnSpLocks/>
            <a:stCxn id="7" idx="3"/>
            <a:endCxn id="4" idx="1"/>
          </p:cNvCxnSpPr>
          <p:nvPr/>
        </p:nvCxnSpPr>
        <p:spPr>
          <a:xfrm>
            <a:off x="7950512" y="3429000"/>
            <a:ext cx="116195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F00CE2CF-A448-944C-8021-AD882F2EF1C9}"/>
              </a:ext>
            </a:extLst>
          </p:cNvPr>
          <p:cNvSpPr/>
          <p:nvPr/>
        </p:nvSpPr>
        <p:spPr>
          <a:xfrm>
            <a:off x="6090181" y="3050627"/>
            <a:ext cx="1860331" cy="756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/>
              <a:t>图上划分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EDEBCE8-F5C9-B244-9053-FEDBC7C34552}"/>
              </a:ext>
            </a:extLst>
          </p:cNvPr>
          <p:cNvSpPr/>
          <p:nvPr/>
        </p:nvSpPr>
        <p:spPr>
          <a:xfrm>
            <a:off x="3067894" y="3050626"/>
            <a:ext cx="1860331" cy="75674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/>
              <a:t>数据处理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1C8135A-C84C-F040-BD8F-99AE3A8204D1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1702084" y="3414803"/>
            <a:ext cx="1365810" cy="141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E6E37C39-9AB4-5F46-A628-3AD40BFE12AC}"/>
              </a:ext>
            </a:extLst>
          </p:cNvPr>
          <p:cNvSpPr txBox="1"/>
          <p:nvPr/>
        </p:nvSpPr>
        <p:spPr>
          <a:xfrm>
            <a:off x="1702084" y="305966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N" dirty="0"/>
              <a:t>原始数据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8FAC72C-4CD1-7845-B7D7-362D6A1134EC}"/>
              </a:ext>
            </a:extLst>
          </p:cNvPr>
          <p:cNvSpPr txBox="1"/>
          <p:nvPr/>
        </p:nvSpPr>
        <p:spPr>
          <a:xfrm>
            <a:off x="8208324" y="305966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N" dirty="0"/>
              <a:t>结果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6B40400-7837-4C4E-A73B-6D667AD285C3}"/>
              </a:ext>
            </a:extLst>
          </p:cNvPr>
          <p:cNvSpPr txBox="1"/>
          <p:nvPr/>
        </p:nvSpPr>
        <p:spPr>
          <a:xfrm>
            <a:off x="5070621" y="305966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N" dirty="0"/>
              <a:t>图数据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208C7BC-7323-324E-889B-84C23C5F2FF1}"/>
              </a:ext>
            </a:extLst>
          </p:cNvPr>
          <p:cNvSpPr/>
          <p:nvPr/>
        </p:nvSpPr>
        <p:spPr>
          <a:xfrm>
            <a:off x="6214647" y="4834976"/>
            <a:ext cx="1611395" cy="6424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/>
              <a:t>图论算法设计</a:t>
            </a:r>
            <a:endParaRPr lang="en-US" dirty="0"/>
          </a:p>
          <a:p>
            <a:pPr algn="ctr"/>
            <a:r>
              <a:rPr lang="zh-CN" altLang="en-US" dirty="0"/>
              <a:t>图结构划分</a:t>
            </a:r>
            <a:endParaRPr lang="en-CN" dirty="0"/>
          </a:p>
        </p:txBody>
      </p:sp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id="{63314E17-B058-3D45-B3E2-554204E767EC}"/>
              </a:ext>
            </a:extLst>
          </p:cNvPr>
          <p:cNvCxnSpPr>
            <a:endCxn id="24" idx="1"/>
          </p:cNvCxnSpPr>
          <p:nvPr/>
        </p:nvCxnSpPr>
        <p:spPr>
          <a:xfrm rot="5400000">
            <a:off x="5661435" y="4360583"/>
            <a:ext cx="1348849" cy="242424"/>
          </a:xfrm>
          <a:prstGeom prst="bentConnector4">
            <a:avLst>
              <a:gd name="adj1" fmla="val 38092"/>
              <a:gd name="adj2" fmla="val 19429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67B0C837-B141-624F-9786-B4F644C476D2}"/>
              </a:ext>
            </a:extLst>
          </p:cNvPr>
          <p:cNvCxnSpPr>
            <a:stCxn id="24" idx="3"/>
          </p:cNvCxnSpPr>
          <p:nvPr/>
        </p:nvCxnSpPr>
        <p:spPr>
          <a:xfrm flipH="1" flipV="1">
            <a:off x="7610622" y="3807371"/>
            <a:ext cx="215420" cy="1348849"/>
          </a:xfrm>
          <a:prstGeom prst="bentConnector4">
            <a:avLst>
              <a:gd name="adj1" fmla="val -106118"/>
              <a:gd name="adj2" fmla="val 6190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AB8EF53D-35B4-D841-BB9E-8768F1DF0714}"/>
              </a:ext>
            </a:extLst>
          </p:cNvPr>
          <p:cNvSpPr txBox="1">
            <a:spLocks/>
          </p:cNvSpPr>
          <p:nvPr/>
        </p:nvSpPr>
        <p:spPr>
          <a:xfrm>
            <a:off x="1371600" y="1923213"/>
            <a:ext cx="9601200" cy="3952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N" dirty="0"/>
              <a:t>从逻辑层面 </a:t>
            </a:r>
            <a:r>
              <a:rPr lang="zh-CN" altLang="en-US" dirty="0"/>
              <a:t>：</a:t>
            </a:r>
            <a:endParaRPr lang="en-CN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228D9A42-3A0D-1044-B4D9-474F4275A6F2}"/>
              </a:ext>
            </a:extLst>
          </p:cNvPr>
          <p:cNvSpPr txBox="1">
            <a:spLocks/>
          </p:cNvSpPr>
          <p:nvPr/>
        </p:nvSpPr>
        <p:spPr>
          <a:xfrm>
            <a:off x="5128582" y="6474754"/>
            <a:ext cx="2449183" cy="3832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CN" sz="1400" dirty="0"/>
              <a:t>微服务划分工具设计与实现</a:t>
            </a:r>
          </a:p>
        </p:txBody>
      </p:sp>
    </p:spTree>
    <p:extLst>
      <p:ext uri="{BB962C8B-B14F-4D97-AF65-F5344CB8AC3E}">
        <p14:creationId xmlns:p14="http://schemas.microsoft.com/office/powerpoint/2010/main" val="141483612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AD7D1-C8D0-4941-A0C6-3E1B64AF6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附录</a:t>
            </a:r>
            <a:r>
              <a:rPr lang="en-US" altLang="zh-CN" dirty="0"/>
              <a:t>3</a:t>
            </a:r>
            <a:r>
              <a:rPr lang="zh-CN" altLang="en-US" dirty="0"/>
              <a:t>：技术路线</a:t>
            </a:r>
            <a:endParaRPr lang="en-CN" dirty="0"/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AB8EF53D-35B4-D841-BB9E-8768F1DF0714}"/>
              </a:ext>
            </a:extLst>
          </p:cNvPr>
          <p:cNvSpPr txBox="1">
            <a:spLocks/>
          </p:cNvSpPr>
          <p:nvPr/>
        </p:nvSpPr>
        <p:spPr>
          <a:xfrm>
            <a:off x="1371600" y="1923213"/>
            <a:ext cx="9601200" cy="3952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N" dirty="0"/>
              <a:t>从逻辑层面 </a:t>
            </a:r>
            <a:r>
              <a:rPr lang="zh-CN" altLang="en-US" dirty="0"/>
              <a:t>：</a:t>
            </a:r>
            <a:endParaRPr lang="en-CN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EF31E8C-1F5C-AF4F-AC14-42647D9197CE}"/>
              </a:ext>
            </a:extLst>
          </p:cNvPr>
          <p:cNvSpPr/>
          <p:nvPr/>
        </p:nvSpPr>
        <p:spPr>
          <a:xfrm>
            <a:off x="1986417" y="3173281"/>
            <a:ext cx="1611395" cy="6424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/>
              <a:t>图论算法设计</a:t>
            </a:r>
            <a:endParaRPr lang="en-US" dirty="0"/>
          </a:p>
          <a:p>
            <a:pPr algn="ctr"/>
            <a:r>
              <a:rPr lang="zh-CN" altLang="en-US" dirty="0"/>
              <a:t>图结构划分</a:t>
            </a:r>
            <a:endParaRPr lang="en-CN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D79AB7A0-8843-D443-914B-7AE0BF852264}"/>
              </a:ext>
            </a:extLst>
          </p:cNvPr>
          <p:cNvSpPr txBox="1">
            <a:spLocks/>
          </p:cNvSpPr>
          <p:nvPr/>
        </p:nvSpPr>
        <p:spPr>
          <a:xfrm>
            <a:off x="3852966" y="2874129"/>
            <a:ext cx="6104206" cy="37502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N" dirty="0"/>
              <a:t>技术方案</a:t>
            </a:r>
            <a:r>
              <a:rPr lang="zh-CN" altLang="en-US" dirty="0"/>
              <a:t>：</a:t>
            </a:r>
            <a:endParaRPr lang="en-US" altLang="zh-CN" dirty="0"/>
          </a:p>
          <a:p>
            <a:pPr lvl="1"/>
            <a:r>
              <a:rPr lang="en-US" dirty="0" err="1"/>
              <a:t>总思路</a:t>
            </a:r>
            <a:r>
              <a:rPr lang="zh-CN" altLang="en-US" dirty="0"/>
              <a:t>：</a:t>
            </a:r>
            <a:endParaRPr lang="en-US" altLang="zh-CN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1B17BD4B-AF6A-E748-879D-838DC83B5F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5925" y="1014626"/>
            <a:ext cx="4726075" cy="1533142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B04514C-DED3-1245-99A1-09B0E1C87FFB}"/>
              </a:ext>
            </a:extLst>
          </p:cNvPr>
          <p:cNvSpPr txBox="1">
            <a:spLocks/>
          </p:cNvSpPr>
          <p:nvPr/>
        </p:nvSpPr>
        <p:spPr>
          <a:xfrm>
            <a:off x="5128582" y="6474754"/>
            <a:ext cx="2449183" cy="3832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CN" sz="1400" dirty="0"/>
              <a:t>微服务划分工具设计与实现</a:t>
            </a:r>
          </a:p>
        </p:txBody>
      </p:sp>
    </p:spTree>
    <p:extLst>
      <p:ext uri="{BB962C8B-B14F-4D97-AF65-F5344CB8AC3E}">
        <p14:creationId xmlns:p14="http://schemas.microsoft.com/office/powerpoint/2010/main" val="205559513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AD7D1-C8D0-4941-A0C6-3E1B64AF6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附录</a:t>
            </a:r>
            <a:r>
              <a:rPr lang="en-US" altLang="zh-CN" dirty="0"/>
              <a:t>3</a:t>
            </a:r>
            <a:r>
              <a:rPr lang="zh-CN" altLang="en-US" dirty="0"/>
              <a:t>：技术路线</a:t>
            </a:r>
            <a:endParaRPr lang="en-CN" dirty="0"/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AB8EF53D-35B4-D841-BB9E-8768F1DF0714}"/>
              </a:ext>
            </a:extLst>
          </p:cNvPr>
          <p:cNvSpPr txBox="1">
            <a:spLocks/>
          </p:cNvSpPr>
          <p:nvPr/>
        </p:nvSpPr>
        <p:spPr>
          <a:xfrm>
            <a:off x="1371600" y="1923213"/>
            <a:ext cx="9601200" cy="3952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N" dirty="0"/>
              <a:t>从逻辑层面 </a:t>
            </a:r>
            <a:r>
              <a:rPr lang="zh-CN" altLang="en-US" dirty="0"/>
              <a:t>：</a:t>
            </a:r>
            <a:endParaRPr lang="en-C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39EC1A-A524-3043-8E30-BBB33E2BD3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5925" y="1014626"/>
            <a:ext cx="4726075" cy="153314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9EF31E8C-1F5C-AF4F-AC14-42647D9197CE}"/>
              </a:ext>
            </a:extLst>
          </p:cNvPr>
          <p:cNvSpPr/>
          <p:nvPr/>
        </p:nvSpPr>
        <p:spPr>
          <a:xfrm>
            <a:off x="1986417" y="3173281"/>
            <a:ext cx="1611395" cy="6424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/>
              <a:t>图论算法设计</a:t>
            </a:r>
            <a:endParaRPr lang="en-US" dirty="0"/>
          </a:p>
          <a:p>
            <a:pPr algn="ctr"/>
            <a:r>
              <a:rPr lang="zh-CN" altLang="en-US" dirty="0"/>
              <a:t>图结构划分</a:t>
            </a:r>
            <a:endParaRPr lang="en-CN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87F1063-D322-DE49-BC16-605C24B61319}"/>
              </a:ext>
            </a:extLst>
          </p:cNvPr>
          <p:cNvSpPr txBox="1">
            <a:spLocks/>
          </p:cNvSpPr>
          <p:nvPr/>
        </p:nvSpPr>
        <p:spPr>
          <a:xfrm>
            <a:off x="3852966" y="2874129"/>
            <a:ext cx="6104206" cy="37502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N" dirty="0"/>
              <a:t>技术方案</a:t>
            </a:r>
            <a:r>
              <a:rPr lang="zh-CN" altLang="en-US" dirty="0"/>
              <a:t>：</a:t>
            </a:r>
            <a:endParaRPr lang="en-US" altLang="zh-CN" dirty="0"/>
          </a:p>
          <a:p>
            <a:pPr lvl="1"/>
            <a:r>
              <a:rPr lang="en-US" dirty="0" err="1"/>
              <a:t>总思路</a:t>
            </a:r>
            <a:r>
              <a:rPr lang="zh-CN" altLang="en-US" dirty="0"/>
              <a:t>：</a:t>
            </a:r>
            <a:endParaRPr lang="en-US" altLang="zh-CN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780C903-01FE-0A42-9EC0-C56ED072DC32}"/>
              </a:ext>
            </a:extLst>
          </p:cNvPr>
          <p:cNvSpPr/>
          <p:nvPr/>
        </p:nvSpPr>
        <p:spPr>
          <a:xfrm>
            <a:off x="7058490" y="4008091"/>
            <a:ext cx="814870" cy="6424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/>
              <a:t>评价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24A9D03-1DED-C94E-9F41-FB2D8A3C87E7}"/>
              </a:ext>
            </a:extLst>
          </p:cNvPr>
          <p:cNvSpPr/>
          <p:nvPr/>
        </p:nvSpPr>
        <p:spPr>
          <a:xfrm>
            <a:off x="7058490" y="5026647"/>
            <a:ext cx="814870" cy="6424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/>
              <a:t>拆分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77FCC57-F210-2143-8667-307DFB40A7AF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6253063" y="4329335"/>
            <a:ext cx="8054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B0E61F9-C0E8-C149-B23E-1625D3339A98}"/>
              </a:ext>
            </a:extLst>
          </p:cNvPr>
          <p:cNvCxnSpPr>
            <a:cxnSpLocks/>
          </p:cNvCxnSpPr>
          <p:nvPr/>
        </p:nvCxnSpPr>
        <p:spPr>
          <a:xfrm>
            <a:off x="7873360" y="4329335"/>
            <a:ext cx="8054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3171843-172A-1E4B-93FF-6BCBB073BA68}"/>
              </a:ext>
            </a:extLst>
          </p:cNvPr>
          <p:cNvSpPr txBox="1"/>
          <p:nvPr/>
        </p:nvSpPr>
        <p:spPr>
          <a:xfrm>
            <a:off x="4670394" y="4144669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完全联通图</a:t>
            </a:r>
            <a:endParaRPr lang="en-CN" sz="2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19A04A6-8709-0B4F-92E8-9F4843338CE9}"/>
              </a:ext>
            </a:extLst>
          </p:cNvPr>
          <p:cNvSpPr txBox="1"/>
          <p:nvPr/>
        </p:nvSpPr>
        <p:spPr>
          <a:xfrm>
            <a:off x="8922628" y="4144669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多个联通分量</a:t>
            </a:r>
            <a:endParaRPr lang="en-CN" sz="2400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BCDFE32-0ED5-9440-84ED-9D230CCB7E8B}"/>
              </a:ext>
            </a:extLst>
          </p:cNvPr>
          <p:cNvCxnSpPr/>
          <p:nvPr/>
        </p:nvCxnSpPr>
        <p:spPr>
          <a:xfrm>
            <a:off x="7207657" y="4650579"/>
            <a:ext cx="0" cy="3760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A8EF22E-7736-B942-9C9A-82D53AAC8B93}"/>
              </a:ext>
            </a:extLst>
          </p:cNvPr>
          <p:cNvCxnSpPr/>
          <p:nvPr/>
        </p:nvCxnSpPr>
        <p:spPr>
          <a:xfrm flipV="1">
            <a:off x="7679929" y="4650579"/>
            <a:ext cx="0" cy="3760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7141CDB6-17E8-004C-B901-A903E939ECE6}"/>
              </a:ext>
            </a:extLst>
          </p:cNvPr>
          <p:cNvSpPr txBox="1"/>
          <p:nvPr/>
        </p:nvSpPr>
        <p:spPr>
          <a:xfrm>
            <a:off x="6141161" y="4710213"/>
            <a:ext cx="117211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1100" dirty="0"/>
              <a:t>不满足最终要求</a:t>
            </a:r>
            <a:endParaRPr lang="en-CN" sz="14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AE130FA-3BA9-7842-80BE-F201E2328D46}"/>
              </a:ext>
            </a:extLst>
          </p:cNvPr>
          <p:cNvSpPr txBox="1"/>
          <p:nvPr/>
        </p:nvSpPr>
        <p:spPr>
          <a:xfrm>
            <a:off x="7848354" y="4071612"/>
            <a:ext cx="103105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1100" dirty="0"/>
              <a:t>满足最终要求</a:t>
            </a:r>
            <a:endParaRPr lang="en-CN" sz="1400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EDB685B6-DCD9-FA48-86F3-2656F5F53FA8}"/>
              </a:ext>
            </a:extLst>
          </p:cNvPr>
          <p:cNvSpPr txBox="1">
            <a:spLocks/>
          </p:cNvSpPr>
          <p:nvPr/>
        </p:nvSpPr>
        <p:spPr>
          <a:xfrm>
            <a:off x="5128582" y="6474754"/>
            <a:ext cx="2449183" cy="3832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CN" sz="1400" dirty="0"/>
              <a:t>微服务划分工具设计与实现</a:t>
            </a:r>
          </a:p>
        </p:txBody>
      </p:sp>
    </p:spTree>
    <p:extLst>
      <p:ext uri="{BB962C8B-B14F-4D97-AF65-F5344CB8AC3E}">
        <p14:creationId xmlns:p14="http://schemas.microsoft.com/office/powerpoint/2010/main" val="76678258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AD7D1-C8D0-4941-A0C6-3E1B64AF6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附录</a:t>
            </a:r>
            <a:r>
              <a:rPr lang="en-US" altLang="zh-CN" dirty="0"/>
              <a:t>3</a:t>
            </a:r>
            <a:r>
              <a:rPr lang="zh-CN" altLang="en-US" dirty="0"/>
              <a:t>：技术路线</a:t>
            </a:r>
            <a:endParaRPr lang="en-CN" dirty="0"/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AB8EF53D-35B4-D841-BB9E-8768F1DF0714}"/>
              </a:ext>
            </a:extLst>
          </p:cNvPr>
          <p:cNvSpPr txBox="1">
            <a:spLocks/>
          </p:cNvSpPr>
          <p:nvPr/>
        </p:nvSpPr>
        <p:spPr>
          <a:xfrm>
            <a:off x="1371600" y="1923213"/>
            <a:ext cx="9601200" cy="3952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N" dirty="0"/>
              <a:t>从逻辑层面 </a:t>
            </a:r>
            <a:r>
              <a:rPr lang="zh-CN" altLang="en-US" dirty="0"/>
              <a:t>：</a:t>
            </a:r>
            <a:endParaRPr lang="en-CN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EF31E8C-1F5C-AF4F-AC14-42647D9197CE}"/>
              </a:ext>
            </a:extLst>
          </p:cNvPr>
          <p:cNvSpPr/>
          <p:nvPr/>
        </p:nvSpPr>
        <p:spPr>
          <a:xfrm>
            <a:off x="1986417" y="3173281"/>
            <a:ext cx="1611395" cy="6424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/>
              <a:t>图论算法设计</a:t>
            </a:r>
            <a:endParaRPr lang="en-US" dirty="0"/>
          </a:p>
          <a:p>
            <a:pPr algn="ctr"/>
            <a:r>
              <a:rPr lang="zh-CN" altLang="en-US" dirty="0"/>
              <a:t>图结构划分</a:t>
            </a:r>
            <a:endParaRPr lang="en-CN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87F1063-D322-DE49-BC16-605C24B61319}"/>
              </a:ext>
            </a:extLst>
          </p:cNvPr>
          <p:cNvSpPr txBox="1">
            <a:spLocks/>
          </p:cNvSpPr>
          <p:nvPr/>
        </p:nvSpPr>
        <p:spPr>
          <a:xfrm>
            <a:off x="3841652" y="3107756"/>
            <a:ext cx="7945063" cy="37502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N" dirty="0"/>
              <a:t>技术方案</a:t>
            </a:r>
            <a:r>
              <a:rPr lang="zh-CN" altLang="en-US" dirty="0"/>
              <a:t>：</a:t>
            </a:r>
            <a:endParaRPr lang="en-US" altLang="zh-CN" dirty="0"/>
          </a:p>
          <a:p>
            <a:pPr lvl="1"/>
            <a:r>
              <a:rPr lang="en-US" dirty="0" err="1"/>
              <a:t>总思路</a:t>
            </a:r>
            <a:r>
              <a:rPr lang="zh-CN" altLang="en-US" dirty="0"/>
              <a:t>：（完全联通图）</a:t>
            </a:r>
            <a:r>
              <a:rPr lang="en-US" altLang="zh-CN" dirty="0"/>
              <a:t>---</a:t>
            </a:r>
            <a:r>
              <a:rPr lang="zh-CN" altLang="en-US" dirty="0"/>
              <a:t>评价</a:t>
            </a:r>
            <a:r>
              <a:rPr lang="en-US" altLang="zh-CN" dirty="0"/>
              <a:t>/</a:t>
            </a:r>
            <a:r>
              <a:rPr lang="zh-CN" altLang="en-US" dirty="0"/>
              <a:t>拆分</a:t>
            </a:r>
            <a:r>
              <a:rPr lang="en-US" altLang="zh-CN" dirty="0"/>
              <a:t>---&gt;</a:t>
            </a:r>
            <a:r>
              <a:rPr lang="zh-CN" altLang="en-US" dirty="0"/>
              <a:t>（多个联通分量）</a:t>
            </a:r>
            <a:endParaRPr lang="en-US" altLang="zh-C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0EF43F5-0229-BD4E-9177-A5AC0D6AE2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5925" y="1014626"/>
            <a:ext cx="4726075" cy="1533142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41039B77-673B-8F45-8197-6EED2CE94069}"/>
              </a:ext>
            </a:extLst>
          </p:cNvPr>
          <p:cNvSpPr txBox="1">
            <a:spLocks/>
          </p:cNvSpPr>
          <p:nvPr/>
        </p:nvSpPr>
        <p:spPr>
          <a:xfrm>
            <a:off x="5128582" y="6474754"/>
            <a:ext cx="2449183" cy="3832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CN" sz="1400" dirty="0"/>
              <a:t>微服务划分工具设计与实现</a:t>
            </a:r>
          </a:p>
        </p:txBody>
      </p:sp>
    </p:spTree>
    <p:extLst>
      <p:ext uri="{BB962C8B-B14F-4D97-AF65-F5344CB8AC3E}">
        <p14:creationId xmlns:p14="http://schemas.microsoft.com/office/powerpoint/2010/main" val="37197545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FA6CE-BC36-F54A-AB45-2B6FCFBFE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课题介绍</a:t>
            </a:r>
            <a:r>
              <a:rPr lang="zh-CN" altLang="en-US" dirty="0"/>
              <a:t> </a:t>
            </a:r>
            <a:r>
              <a:rPr lang="en-US" altLang="zh-CN" dirty="0"/>
              <a:t>——</a:t>
            </a:r>
            <a:r>
              <a:rPr lang="zh-CN" altLang="en-US" dirty="0"/>
              <a:t> 什么是微服务？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92091B-9D8E-804B-985B-61308F9F1C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1940011"/>
            <a:ext cx="10072255" cy="4411362"/>
          </a:xfrm>
        </p:spPr>
        <p:txBody>
          <a:bodyPr>
            <a:normAutofit/>
          </a:bodyPr>
          <a:lstStyle/>
          <a:p>
            <a:r>
              <a:rPr lang="en-CN" sz="1400" dirty="0"/>
              <a:t>核心</a:t>
            </a:r>
            <a:endParaRPr lang="en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 lvl="2"/>
            <a:r>
              <a:rPr lang="en-CN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逻辑层面</a:t>
            </a:r>
            <a:r>
              <a:rPr lang="zh-CN" altLang="en-US" sz="2000" dirty="0"/>
              <a:t>：</a:t>
            </a:r>
            <a:r>
              <a:rPr lang="en-US" altLang="zh-CN" sz="2000" dirty="0"/>
              <a:t>		</a:t>
            </a:r>
            <a:r>
              <a:rPr lang="en-CN" sz="2000" dirty="0"/>
              <a:t> 将系统分为多个服务 </a:t>
            </a:r>
            <a:r>
              <a:rPr lang="en-US" sz="2000" dirty="0"/>
              <a:t>	</a:t>
            </a:r>
            <a:r>
              <a:rPr lang="en-US" altLang="zh-CN" sz="2000" dirty="0">
                <a:sym typeface="Wingdings" pitchFamily="2" charset="2"/>
              </a:rPr>
              <a:t>	</a:t>
            </a:r>
            <a:r>
              <a:rPr lang="zh-CN" altLang="en-US" sz="2000" dirty="0">
                <a:sym typeface="Wingdings" pitchFamily="2" charset="2"/>
              </a:rPr>
              <a:t>逻辑清晰且独立</a:t>
            </a:r>
            <a:endParaRPr lang="en-CN" sz="2000" dirty="0"/>
          </a:p>
          <a:p>
            <a:pPr marL="530352" lvl="1" indent="0">
              <a:buNone/>
            </a:pPr>
            <a:endParaRPr lang="en-US" altLang="zh-CN" sz="2400" dirty="0"/>
          </a:p>
          <a:p>
            <a:pPr marL="530352" lvl="1" indent="0">
              <a:buNone/>
            </a:pPr>
            <a:endParaRPr lang="en-US" altLang="zh-CN" sz="2400" dirty="0"/>
          </a:p>
          <a:p>
            <a:pPr lvl="2"/>
            <a:r>
              <a:rPr lang="en-CN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物理层面</a:t>
            </a:r>
            <a:r>
              <a:rPr lang="zh-CN" altLang="en-US" sz="2000" dirty="0"/>
              <a:t>：</a:t>
            </a:r>
            <a:r>
              <a:rPr lang="en-US" altLang="zh-CN" sz="2000" dirty="0"/>
              <a:t>		</a:t>
            </a:r>
            <a:r>
              <a:rPr lang="en-CN" sz="2000" dirty="0"/>
              <a:t>各部分独立部署		</a:t>
            </a:r>
            <a:r>
              <a:rPr lang="en-CN" sz="2000" dirty="0">
                <a:sym typeface="Wingdings" pitchFamily="2" charset="2"/>
              </a:rPr>
              <a:t>	</a:t>
            </a:r>
            <a:r>
              <a:rPr lang="zh-CN" altLang="en-US" sz="2000" dirty="0">
                <a:sym typeface="Wingdings" pitchFamily="2" charset="2"/>
              </a:rPr>
              <a:t>适应分布式环境</a:t>
            </a:r>
            <a:endParaRPr lang="en-US" sz="2000" b="1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0A9FDB-0166-2C4C-B992-104313E004CA}"/>
              </a:ext>
            </a:extLst>
          </p:cNvPr>
          <p:cNvSpPr txBox="1">
            <a:spLocks/>
          </p:cNvSpPr>
          <p:nvPr/>
        </p:nvSpPr>
        <p:spPr>
          <a:xfrm>
            <a:off x="5128582" y="6474754"/>
            <a:ext cx="2449183" cy="3832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CN" sz="1400" dirty="0"/>
              <a:t>微服务划分工具设计与实现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022760-A53B-C04D-95BB-ED0DFBE6C2F5}"/>
              </a:ext>
            </a:extLst>
          </p:cNvPr>
          <p:cNvSpPr txBox="1"/>
          <p:nvPr/>
        </p:nvSpPr>
        <p:spPr>
          <a:xfrm>
            <a:off x="5525869" y="2650559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Rounded MT Bold" panose="020F0704030504030204" pitchFamily="34" charset="77"/>
              </a:rPr>
              <a:t>特点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8717B6-0593-6F43-9809-4D354F6610A5}"/>
              </a:ext>
            </a:extLst>
          </p:cNvPr>
          <p:cNvSpPr txBox="1"/>
          <p:nvPr/>
        </p:nvSpPr>
        <p:spPr>
          <a:xfrm>
            <a:off x="9051528" y="2650559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优势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182DEB3-5A67-C045-A2FE-FF394E3B40A1}"/>
              </a:ext>
            </a:extLst>
          </p:cNvPr>
          <p:cNvSpPr txBox="1"/>
          <p:nvPr/>
        </p:nvSpPr>
        <p:spPr>
          <a:xfrm>
            <a:off x="9765189" y="6089763"/>
            <a:ext cx="167866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1100" i="1" dirty="0"/>
              <a:t>微服务发展历程见附录</a:t>
            </a:r>
            <a:r>
              <a:rPr lang="en-US" altLang="zh-CN" sz="1100" i="1" dirty="0"/>
              <a:t>1</a:t>
            </a:r>
            <a:endParaRPr lang="en-CN" sz="1100" i="1" dirty="0"/>
          </a:p>
        </p:txBody>
      </p:sp>
    </p:spTree>
    <p:extLst>
      <p:ext uri="{BB962C8B-B14F-4D97-AF65-F5344CB8AC3E}">
        <p14:creationId xmlns:p14="http://schemas.microsoft.com/office/powerpoint/2010/main" val="246935124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AD7D1-C8D0-4941-A0C6-3E1B64AF6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附录</a:t>
            </a:r>
            <a:r>
              <a:rPr lang="en-US" altLang="zh-CN" dirty="0"/>
              <a:t>3</a:t>
            </a:r>
            <a:r>
              <a:rPr lang="zh-CN" altLang="en-US" dirty="0"/>
              <a:t>：技术路线</a:t>
            </a:r>
            <a:endParaRPr lang="en-CN" dirty="0"/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AB8EF53D-35B4-D841-BB9E-8768F1DF0714}"/>
              </a:ext>
            </a:extLst>
          </p:cNvPr>
          <p:cNvSpPr txBox="1">
            <a:spLocks/>
          </p:cNvSpPr>
          <p:nvPr/>
        </p:nvSpPr>
        <p:spPr>
          <a:xfrm>
            <a:off x="1371600" y="1923213"/>
            <a:ext cx="9601200" cy="3952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N" dirty="0"/>
              <a:t>从逻辑层面 </a:t>
            </a:r>
            <a:r>
              <a:rPr lang="zh-CN" altLang="en-US" dirty="0"/>
              <a:t>：</a:t>
            </a:r>
            <a:endParaRPr lang="en-CN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EF31E8C-1F5C-AF4F-AC14-42647D9197CE}"/>
              </a:ext>
            </a:extLst>
          </p:cNvPr>
          <p:cNvSpPr/>
          <p:nvPr/>
        </p:nvSpPr>
        <p:spPr>
          <a:xfrm>
            <a:off x="1986417" y="3173281"/>
            <a:ext cx="1611395" cy="6424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/>
              <a:t>图论算法设计</a:t>
            </a:r>
            <a:endParaRPr lang="en-US" dirty="0"/>
          </a:p>
          <a:p>
            <a:pPr algn="ctr"/>
            <a:r>
              <a:rPr lang="zh-CN" altLang="en-US" dirty="0"/>
              <a:t>图结构划分</a:t>
            </a:r>
            <a:endParaRPr lang="en-CN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87F1063-D322-DE49-BC16-605C24B61319}"/>
              </a:ext>
            </a:extLst>
          </p:cNvPr>
          <p:cNvSpPr txBox="1">
            <a:spLocks/>
          </p:cNvSpPr>
          <p:nvPr/>
        </p:nvSpPr>
        <p:spPr>
          <a:xfrm>
            <a:off x="3841652" y="3107756"/>
            <a:ext cx="7945063" cy="37502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N" dirty="0"/>
              <a:t>技术方案</a:t>
            </a:r>
            <a:r>
              <a:rPr lang="zh-CN" altLang="en-US" dirty="0"/>
              <a:t>：</a:t>
            </a:r>
            <a:endParaRPr lang="en-US" altLang="zh-CN" dirty="0"/>
          </a:p>
          <a:p>
            <a:pPr lvl="1"/>
            <a:r>
              <a:rPr lang="en-US" dirty="0" err="1"/>
              <a:t>总思路</a:t>
            </a:r>
            <a:r>
              <a:rPr lang="zh-CN" altLang="en-US" dirty="0"/>
              <a:t>：</a:t>
            </a:r>
            <a:r>
              <a:rPr lang="en-US" altLang="zh-CN" i="0" dirty="0"/>
              <a:t>【</a:t>
            </a:r>
            <a:r>
              <a:rPr lang="zh-CN" altLang="en-US" i="0" dirty="0"/>
              <a:t>完全联通图</a:t>
            </a:r>
            <a:r>
              <a:rPr lang="en-US" altLang="zh-CN" i="0" dirty="0"/>
              <a:t>】---</a:t>
            </a:r>
            <a:r>
              <a:rPr lang="zh-CN" altLang="en-US" i="0" dirty="0"/>
              <a:t>评价</a:t>
            </a:r>
            <a:r>
              <a:rPr lang="en-US" altLang="zh-CN" i="0" dirty="0"/>
              <a:t>/</a:t>
            </a:r>
            <a:r>
              <a:rPr lang="zh-CN" altLang="en-US" i="0" dirty="0"/>
              <a:t>拆分</a:t>
            </a:r>
            <a:r>
              <a:rPr lang="en-US" altLang="zh-CN" i="0" dirty="0"/>
              <a:t>---&gt;【</a:t>
            </a:r>
            <a:r>
              <a:rPr lang="zh-CN" altLang="en-US" i="0" dirty="0"/>
              <a:t>多个联通分量</a:t>
            </a:r>
            <a:r>
              <a:rPr lang="en-US" altLang="zh-CN" i="0" dirty="0"/>
              <a:t>】</a:t>
            </a:r>
          </a:p>
          <a:p>
            <a:pPr lvl="1"/>
            <a:r>
              <a:rPr lang="en-US" dirty="0" err="1"/>
              <a:t>要求</a:t>
            </a:r>
            <a:r>
              <a:rPr lang="zh-CN" altLang="en-US" dirty="0"/>
              <a:t>：</a:t>
            </a:r>
            <a:endParaRPr lang="en-US" altLang="zh-CN" dirty="0"/>
          </a:p>
          <a:p>
            <a:pPr lvl="2"/>
            <a:r>
              <a:rPr lang="en-US" altLang="zh-CN" dirty="0"/>
              <a:t>1. </a:t>
            </a:r>
            <a:r>
              <a:rPr lang="zh-CN" altLang="en-US" dirty="0"/>
              <a:t>满足高内聚松耦合（逻辑独立）</a:t>
            </a:r>
          </a:p>
          <a:p>
            <a:pPr lvl="2"/>
            <a:r>
              <a:rPr lang="en-US" altLang="zh-CN" dirty="0"/>
              <a:t>2. </a:t>
            </a:r>
            <a:r>
              <a:rPr lang="zh-CN" altLang="en-US" dirty="0"/>
              <a:t>方便分布式部署（完全分布式）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0EF43F5-0229-BD4E-9177-A5AC0D6AE2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5925" y="1014626"/>
            <a:ext cx="4726075" cy="1533142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B08B76DA-6B94-D145-9DF0-5832D92BE7FA}"/>
              </a:ext>
            </a:extLst>
          </p:cNvPr>
          <p:cNvSpPr txBox="1">
            <a:spLocks/>
          </p:cNvSpPr>
          <p:nvPr/>
        </p:nvSpPr>
        <p:spPr>
          <a:xfrm>
            <a:off x="5128582" y="6474754"/>
            <a:ext cx="2449183" cy="3832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CN" sz="1400" dirty="0"/>
              <a:t>微服务划分工具设计与实现</a:t>
            </a:r>
          </a:p>
        </p:txBody>
      </p:sp>
    </p:spTree>
    <p:extLst>
      <p:ext uri="{BB962C8B-B14F-4D97-AF65-F5344CB8AC3E}">
        <p14:creationId xmlns:p14="http://schemas.microsoft.com/office/powerpoint/2010/main" val="301327171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AD7D1-C8D0-4941-A0C6-3E1B64AF6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附录</a:t>
            </a:r>
            <a:r>
              <a:rPr lang="en-US" altLang="zh-CN" dirty="0"/>
              <a:t>3</a:t>
            </a:r>
            <a:r>
              <a:rPr lang="zh-CN" altLang="en-US" dirty="0"/>
              <a:t>：技术路线</a:t>
            </a:r>
            <a:endParaRPr lang="en-CN" dirty="0"/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AB8EF53D-35B4-D841-BB9E-8768F1DF0714}"/>
              </a:ext>
            </a:extLst>
          </p:cNvPr>
          <p:cNvSpPr txBox="1">
            <a:spLocks/>
          </p:cNvSpPr>
          <p:nvPr/>
        </p:nvSpPr>
        <p:spPr>
          <a:xfrm>
            <a:off x="1371600" y="1923213"/>
            <a:ext cx="9601200" cy="3952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N" dirty="0"/>
              <a:t>从逻辑层面 </a:t>
            </a:r>
            <a:r>
              <a:rPr lang="zh-CN" altLang="en-US" dirty="0"/>
              <a:t>：</a:t>
            </a:r>
            <a:endParaRPr lang="en-CN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EF31E8C-1F5C-AF4F-AC14-42647D9197CE}"/>
              </a:ext>
            </a:extLst>
          </p:cNvPr>
          <p:cNvSpPr/>
          <p:nvPr/>
        </p:nvSpPr>
        <p:spPr>
          <a:xfrm>
            <a:off x="1986417" y="3173281"/>
            <a:ext cx="1611395" cy="6424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/>
              <a:t>图论算法设计</a:t>
            </a:r>
            <a:endParaRPr lang="en-US" dirty="0"/>
          </a:p>
          <a:p>
            <a:pPr algn="ctr"/>
            <a:r>
              <a:rPr lang="zh-CN" altLang="en-US" dirty="0"/>
              <a:t>图结构划分</a:t>
            </a:r>
            <a:endParaRPr lang="en-CN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87F1063-D322-DE49-BC16-605C24B61319}"/>
              </a:ext>
            </a:extLst>
          </p:cNvPr>
          <p:cNvSpPr txBox="1">
            <a:spLocks/>
          </p:cNvSpPr>
          <p:nvPr/>
        </p:nvSpPr>
        <p:spPr>
          <a:xfrm>
            <a:off x="3841653" y="3107756"/>
            <a:ext cx="6104206" cy="37502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可能存在的问题</a:t>
            </a:r>
            <a:r>
              <a:rPr lang="zh-CN" altLang="en-US" dirty="0"/>
              <a:t>：</a:t>
            </a:r>
            <a:endParaRPr lang="en-US" altLang="zh-CN" dirty="0"/>
          </a:p>
          <a:p>
            <a:pPr lvl="1"/>
            <a:r>
              <a:rPr lang="en-CN" dirty="0"/>
              <a:t>效果不符合预期</a:t>
            </a:r>
          </a:p>
          <a:p>
            <a:r>
              <a:rPr lang="en-US" dirty="0" err="1"/>
              <a:t>解决方案</a:t>
            </a:r>
            <a:r>
              <a:rPr lang="zh-CN" altLang="en-US" dirty="0"/>
              <a:t>：</a:t>
            </a:r>
            <a:r>
              <a:rPr lang="en-CN" dirty="0"/>
              <a:t> </a:t>
            </a:r>
          </a:p>
          <a:p>
            <a:pPr lvl="1"/>
            <a:r>
              <a:rPr lang="en-CN" dirty="0"/>
              <a:t>设计实验验证效果</a:t>
            </a:r>
          </a:p>
          <a:p>
            <a:pPr lvl="1"/>
            <a:r>
              <a:rPr lang="en-CN" dirty="0"/>
              <a:t>不断思考</a:t>
            </a:r>
            <a:r>
              <a:rPr lang="zh-CN" altLang="en-US" dirty="0"/>
              <a:t>，</a:t>
            </a:r>
            <a:r>
              <a:rPr lang="en-CN" dirty="0"/>
              <a:t>优化算法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A54ADFA-6D84-D942-B553-CA3B54853C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5925" y="1014626"/>
            <a:ext cx="4726075" cy="1533142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FA167DC4-29D2-9243-A36E-AC989567DDCB}"/>
              </a:ext>
            </a:extLst>
          </p:cNvPr>
          <p:cNvSpPr txBox="1">
            <a:spLocks/>
          </p:cNvSpPr>
          <p:nvPr/>
        </p:nvSpPr>
        <p:spPr>
          <a:xfrm>
            <a:off x="5128582" y="6474754"/>
            <a:ext cx="2449183" cy="3832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CN" sz="1400" dirty="0"/>
              <a:t>微服务划分工具设计与实现</a:t>
            </a:r>
          </a:p>
        </p:txBody>
      </p:sp>
    </p:spTree>
    <p:extLst>
      <p:ext uri="{BB962C8B-B14F-4D97-AF65-F5344CB8AC3E}">
        <p14:creationId xmlns:p14="http://schemas.microsoft.com/office/powerpoint/2010/main" val="94263494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AD7D1-C8D0-4941-A0C6-3E1B64AF6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附录</a:t>
            </a:r>
            <a:r>
              <a:rPr lang="en-US" altLang="zh-CN" dirty="0"/>
              <a:t>3</a:t>
            </a:r>
            <a:r>
              <a:rPr lang="zh-CN" altLang="en-US" dirty="0"/>
              <a:t>：技术路线</a:t>
            </a:r>
            <a:endParaRPr lang="en-CN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91B9006-76BE-4543-8148-6D6AF07CC954}"/>
              </a:ext>
            </a:extLst>
          </p:cNvPr>
          <p:cNvSpPr/>
          <p:nvPr/>
        </p:nvSpPr>
        <p:spPr>
          <a:xfrm>
            <a:off x="9112469" y="3050627"/>
            <a:ext cx="1860331" cy="756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/>
              <a:t>结果展示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B24BC1D-F863-8A4E-BB23-FD57CD1EB5CC}"/>
              </a:ext>
            </a:extLst>
          </p:cNvPr>
          <p:cNvCxnSpPr>
            <a:cxnSpLocks/>
            <a:stCxn id="8" idx="3"/>
            <a:endCxn id="7" idx="1"/>
          </p:cNvCxnSpPr>
          <p:nvPr/>
        </p:nvCxnSpPr>
        <p:spPr>
          <a:xfrm>
            <a:off x="4928225" y="3428999"/>
            <a:ext cx="116195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036005B-9975-5B40-8F20-D2557837A70A}"/>
              </a:ext>
            </a:extLst>
          </p:cNvPr>
          <p:cNvCxnSpPr>
            <a:cxnSpLocks/>
            <a:stCxn id="7" idx="3"/>
            <a:endCxn id="4" idx="1"/>
          </p:cNvCxnSpPr>
          <p:nvPr/>
        </p:nvCxnSpPr>
        <p:spPr>
          <a:xfrm>
            <a:off x="7950512" y="3429000"/>
            <a:ext cx="116195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F00CE2CF-A448-944C-8021-AD882F2EF1C9}"/>
              </a:ext>
            </a:extLst>
          </p:cNvPr>
          <p:cNvSpPr/>
          <p:nvPr/>
        </p:nvSpPr>
        <p:spPr>
          <a:xfrm>
            <a:off x="6090181" y="3050627"/>
            <a:ext cx="1860331" cy="75674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/>
              <a:t>图上划分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EDEBCE8-F5C9-B244-9053-FEDBC7C34552}"/>
              </a:ext>
            </a:extLst>
          </p:cNvPr>
          <p:cNvSpPr/>
          <p:nvPr/>
        </p:nvSpPr>
        <p:spPr>
          <a:xfrm>
            <a:off x="3067894" y="3050626"/>
            <a:ext cx="1860331" cy="75674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/>
              <a:t>数据处理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1C8135A-C84C-F040-BD8F-99AE3A8204D1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1702084" y="3414803"/>
            <a:ext cx="1365810" cy="141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E6E37C39-9AB4-5F46-A628-3AD40BFE12AC}"/>
              </a:ext>
            </a:extLst>
          </p:cNvPr>
          <p:cNvSpPr txBox="1"/>
          <p:nvPr/>
        </p:nvSpPr>
        <p:spPr>
          <a:xfrm>
            <a:off x="1702084" y="305966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N" dirty="0"/>
              <a:t>原始数据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8FAC72C-4CD1-7845-B7D7-362D6A1134EC}"/>
              </a:ext>
            </a:extLst>
          </p:cNvPr>
          <p:cNvSpPr txBox="1"/>
          <p:nvPr/>
        </p:nvSpPr>
        <p:spPr>
          <a:xfrm>
            <a:off x="8208324" y="305966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N" dirty="0"/>
              <a:t>结果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6B40400-7837-4C4E-A73B-6D667AD285C3}"/>
              </a:ext>
            </a:extLst>
          </p:cNvPr>
          <p:cNvSpPr txBox="1"/>
          <p:nvPr/>
        </p:nvSpPr>
        <p:spPr>
          <a:xfrm>
            <a:off x="5070621" y="305966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N" dirty="0"/>
              <a:t>图数据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2A5AE40-F335-7F43-879D-5CCBABF4C687}"/>
              </a:ext>
            </a:extLst>
          </p:cNvPr>
          <p:cNvSpPr/>
          <p:nvPr/>
        </p:nvSpPr>
        <p:spPr>
          <a:xfrm>
            <a:off x="9112468" y="4834976"/>
            <a:ext cx="1860331" cy="6424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/>
              <a:t>前端可视化展示</a:t>
            </a:r>
            <a:endParaRPr lang="en-US" dirty="0"/>
          </a:p>
        </p:txBody>
      </p:sp>
      <p:cxnSp>
        <p:nvCxnSpPr>
          <p:cNvPr id="15" name="Elbow Connector 14">
            <a:extLst>
              <a:ext uri="{FF2B5EF4-FFF2-40B4-BE49-F238E27FC236}">
                <a16:creationId xmlns:a16="http://schemas.microsoft.com/office/drawing/2014/main" id="{59028305-5000-D34B-93E1-435C48CD3134}"/>
              </a:ext>
            </a:extLst>
          </p:cNvPr>
          <p:cNvCxnSpPr>
            <a:cxnSpLocks/>
          </p:cNvCxnSpPr>
          <p:nvPr/>
        </p:nvCxnSpPr>
        <p:spPr>
          <a:xfrm rot="5400000">
            <a:off x="8634488" y="4285351"/>
            <a:ext cx="1348849" cy="392889"/>
          </a:xfrm>
          <a:prstGeom prst="bentConnector4">
            <a:avLst>
              <a:gd name="adj1" fmla="val 38092"/>
              <a:gd name="adj2" fmla="val 15818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365B7BF6-547B-8D47-8D30-DAF8D28CA4FD}"/>
              </a:ext>
            </a:extLst>
          </p:cNvPr>
          <p:cNvCxnSpPr>
            <a:cxnSpLocks/>
            <a:stCxn id="14" idx="3"/>
          </p:cNvCxnSpPr>
          <p:nvPr/>
        </p:nvCxnSpPr>
        <p:spPr>
          <a:xfrm flipH="1" flipV="1">
            <a:off x="10564837" y="3807371"/>
            <a:ext cx="407962" cy="1348849"/>
          </a:xfrm>
          <a:prstGeom prst="bentConnector4">
            <a:avLst>
              <a:gd name="adj1" fmla="val -56035"/>
              <a:gd name="adj2" fmla="val 6190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474D4389-1BFE-8145-ABBA-A143CD4C6F0E}"/>
              </a:ext>
            </a:extLst>
          </p:cNvPr>
          <p:cNvSpPr txBox="1">
            <a:spLocks/>
          </p:cNvSpPr>
          <p:nvPr/>
        </p:nvSpPr>
        <p:spPr>
          <a:xfrm>
            <a:off x="1371600" y="1923213"/>
            <a:ext cx="9601200" cy="3952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N" dirty="0"/>
              <a:t>从逻辑层面 </a:t>
            </a:r>
            <a:r>
              <a:rPr lang="zh-CN" altLang="en-US" dirty="0"/>
              <a:t>：</a:t>
            </a:r>
            <a:endParaRPr lang="en-CN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66F2C3F9-19BB-884C-A403-385566FA4ECE}"/>
              </a:ext>
            </a:extLst>
          </p:cNvPr>
          <p:cNvSpPr txBox="1">
            <a:spLocks/>
          </p:cNvSpPr>
          <p:nvPr/>
        </p:nvSpPr>
        <p:spPr>
          <a:xfrm>
            <a:off x="5128582" y="6474754"/>
            <a:ext cx="2449183" cy="3832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CN" sz="1400" dirty="0"/>
              <a:t>微服务划分工具设计与实现</a:t>
            </a:r>
          </a:p>
        </p:txBody>
      </p:sp>
    </p:spTree>
    <p:extLst>
      <p:ext uri="{BB962C8B-B14F-4D97-AF65-F5344CB8AC3E}">
        <p14:creationId xmlns:p14="http://schemas.microsoft.com/office/powerpoint/2010/main" val="39979302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AD7D1-C8D0-4941-A0C6-3E1B64AF6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附录</a:t>
            </a:r>
            <a:r>
              <a:rPr lang="en-US" altLang="zh-CN" dirty="0"/>
              <a:t>3</a:t>
            </a:r>
            <a:r>
              <a:rPr lang="zh-CN" altLang="en-US" dirty="0"/>
              <a:t>：技术路线</a:t>
            </a:r>
            <a:endParaRPr lang="en-CN" dirty="0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474D4389-1BFE-8145-ABBA-A143CD4C6F0E}"/>
              </a:ext>
            </a:extLst>
          </p:cNvPr>
          <p:cNvSpPr txBox="1">
            <a:spLocks/>
          </p:cNvSpPr>
          <p:nvPr/>
        </p:nvSpPr>
        <p:spPr>
          <a:xfrm>
            <a:off x="1371600" y="1923213"/>
            <a:ext cx="9601200" cy="3952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N" dirty="0"/>
              <a:t>从逻辑层面 </a:t>
            </a:r>
            <a:r>
              <a:rPr lang="zh-CN" altLang="en-US" dirty="0"/>
              <a:t>：</a:t>
            </a:r>
            <a:endParaRPr lang="en-C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50815FA-693B-7F41-BC0A-D2D89CE939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7415" y="1333680"/>
            <a:ext cx="6494585" cy="209532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21777AEB-8253-E143-A4FE-65678C8D5357}"/>
              </a:ext>
            </a:extLst>
          </p:cNvPr>
          <p:cNvSpPr/>
          <p:nvPr/>
        </p:nvSpPr>
        <p:spPr>
          <a:xfrm>
            <a:off x="1895740" y="3107756"/>
            <a:ext cx="1860331" cy="6424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/>
              <a:t>前端可视化展示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456865A-F54A-874B-94AA-D50B11E60A83}"/>
              </a:ext>
            </a:extLst>
          </p:cNvPr>
          <p:cNvSpPr txBox="1">
            <a:spLocks/>
          </p:cNvSpPr>
          <p:nvPr/>
        </p:nvSpPr>
        <p:spPr>
          <a:xfrm>
            <a:off x="5128582" y="6474754"/>
            <a:ext cx="2449183" cy="3832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CN" sz="1400" dirty="0"/>
              <a:t>微服务划分工具设计与实现</a:t>
            </a:r>
          </a:p>
        </p:txBody>
      </p:sp>
    </p:spTree>
    <p:extLst>
      <p:ext uri="{BB962C8B-B14F-4D97-AF65-F5344CB8AC3E}">
        <p14:creationId xmlns:p14="http://schemas.microsoft.com/office/powerpoint/2010/main" val="343447237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AD7D1-C8D0-4941-A0C6-3E1B64AF6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附录</a:t>
            </a:r>
            <a:r>
              <a:rPr lang="en-US" altLang="zh-CN" dirty="0"/>
              <a:t>3</a:t>
            </a:r>
            <a:r>
              <a:rPr lang="zh-CN" altLang="en-US" dirty="0"/>
              <a:t>：技术路线</a:t>
            </a:r>
            <a:endParaRPr lang="en-CN" dirty="0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474D4389-1BFE-8145-ABBA-A143CD4C6F0E}"/>
              </a:ext>
            </a:extLst>
          </p:cNvPr>
          <p:cNvSpPr txBox="1">
            <a:spLocks/>
          </p:cNvSpPr>
          <p:nvPr/>
        </p:nvSpPr>
        <p:spPr>
          <a:xfrm>
            <a:off x="1371600" y="1923213"/>
            <a:ext cx="9601200" cy="3952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N" dirty="0"/>
              <a:t>从逻辑层面 </a:t>
            </a:r>
            <a:r>
              <a:rPr lang="zh-CN" altLang="en-US" dirty="0"/>
              <a:t>：</a:t>
            </a:r>
            <a:endParaRPr lang="en-C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50815FA-693B-7F41-BC0A-D2D89CE939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7415" y="1333680"/>
            <a:ext cx="6494585" cy="209532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21777AEB-8253-E143-A4FE-65678C8D5357}"/>
              </a:ext>
            </a:extLst>
          </p:cNvPr>
          <p:cNvSpPr/>
          <p:nvPr/>
        </p:nvSpPr>
        <p:spPr>
          <a:xfrm>
            <a:off x="1895740" y="3107756"/>
            <a:ext cx="1860331" cy="6424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/>
              <a:t>前端可视化展示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BD25DEF-8DBA-274A-8170-C56F248F6BB0}"/>
              </a:ext>
            </a:extLst>
          </p:cNvPr>
          <p:cNvSpPr txBox="1">
            <a:spLocks/>
          </p:cNvSpPr>
          <p:nvPr/>
        </p:nvSpPr>
        <p:spPr>
          <a:xfrm>
            <a:off x="3841653" y="3107756"/>
            <a:ext cx="6104206" cy="37502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N" dirty="0"/>
              <a:t>技术方案</a:t>
            </a:r>
            <a:r>
              <a:rPr lang="zh-CN" altLang="en-US" dirty="0"/>
              <a:t>：</a:t>
            </a:r>
            <a:endParaRPr lang="en-US" altLang="zh-CN" dirty="0"/>
          </a:p>
          <a:p>
            <a:pPr lvl="1"/>
            <a:r>
              <a:rPr lang="en-CN" dirty="0"/>
              <a:t>VisJS可视化库</a:t>
            </a:r>
          </a:p>
          <a:p>
            <a:r>
              <a:rPr lang="en-CN" dirty="0"/>
              <a:t>备选方案</a:t>
            </a:r>
            <a:r>
              <a:rPr lang="zh-CN" altLang="en-US" dirty="0"/>
              <a:t>：</a:t>
            </a:r>
            <a:endParaRPr lang="en-US" altLang="zh-CN" dirty="0"/>
          </a:p>
          <a:p>
            <a:pPr lvl="1"/>
            <a:r>
              <a:rPr lang="en-US" dirty="0"/>
              <a:t>D3库</a:t>
            </a:r>
          </a:p>
          <a:p>
            <a:r>
              <a:rPr lang="en-US" dirty="0" err="1"/>
              <a:t>可能存在的问题</a:t>
            </a:r>
            <a:r>
              <a:rPr lang="zh-CN" altLang="en-US" dirty="0"/>
              <a:t>：</a:t>
            </a:r>
            <a:endParaRPr lang="en-US" altLang="zh-CN" dirty="0"/>
          </a:p>
          <a:p>
            <a:pPr lvl="1"/>
            <a:r>
              <a:rPr lang="en-US" dirty="0" err="1"/>
              <a:t>美感不足</a:t>
            </a:r>
            <a:endParaRPr lang="en-US" dirty="0"/>
          </a:p>
          <a:p>
            <a:r>
              <a:rPr lang="en-US" dirty="0" err="1"/>
              <a:t>解决方案</a:t>
            </a:r>
            <a:r>
              <a:rPr lang="zh-CN" altLang="en-US" dirty="0"/>
              <a:t>：</a:t>
            </a:r>
            <a:r>
              <a:rPr lang="en-CN" dirty="0"/>
              <a:t> </a:t>
            </a:r>
            <a:endParaRPr lang="en-US" dirty="0"/>
          </a:p>
          <a:p>
            <a:pPr lvl="1"/>
            <a:r>
              <a:rPr lang="en-CN" dirty="0"/>
              <a:t>参照他人成果尽量修改</a:t>
            </a:r>
          </a:p>
        </p:txBody>
      </p:sp>
    </p:spTree>
    <p:extLst>
      <p:ext uri="{BB962C8B-B14F-4D97-AF65-F5344CB8AC3E}">
        <p14:creationId xmlns:p14="http://schemas.microsoft.com/office/powerpoint/2010/main" val="253125814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AD7D1-C8D0-4941-A0C6-3E1B64AF6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附录</a:t>
            </a:r>
            <a:r>
              <a:rPr lang="en-US" altLang="zh-CN" dirty="0"/>
              <a:t>3</a:t>
            </a:r>
            <a:r>
              <a:rPr lang="zh-CN" altLang="en-US" dirty="0"/>
              <a:t>：技术路线</a:t>
            </a:r>
            <a:endParaRPr lang="en-CN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91B9006-76BE-4543-8148-6D6AF07CC954}"/>
              </a:ext>
            </a:extLst>
          </p:cNvPr>
          <p:cNvSpPr/>
          <p:nvPr/>
        </p:nvSpPr>
        <p:spPr>
          <a:xfrm>
            <a:off x="2810079" y="4920418"/>
            <a:ext cx="1860331" cy="756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/>
              <a:t>结果展示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00CE2CF-A448-944C-8021-AD882F2EF1C9}"/>
              </a:ext>
            </a:extLst>
          </p:cNvPr>
          <p:cNvSpPr/>
          <p:nvPr/>
        </p:nvSpPr>
        <p:spPr>
          <a:xfrm>
            <a:off x="6524559" y="3950958"/>
            <a:ext cx="1860331" cy="756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/>
              <a:t>图上划分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EDEBCE8-F5C9-B244-9053-FEDBC7C34552}"/>
              </a:ext>
            </a:extLst>
          </p:cNvPr>
          <p:cNvSpPr/>
          <p:nvPr/>
        </p:nvSpPr>
        <p:spPr>
          <a:xfrm>
            <a:off x="6524559" y="2964221"/>
            <a:ext cx="1860331" cy="756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/>
              <a:t>数据处理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5CFEB3C4-4D2A-4E48-B30E-BE6A52D332B6}"/>
              </a:ext>
            </a:extLst>
          </p:cNvPr>
          <p:cNvSpPr txBox="1">
            <a:spLocks/>
          </p:cNvSpPr>
          <p:nvPr/>
        </p:nvSpPr>
        <p:spPr>
          <a:xfrm>
            <a:off x="1371600" y="1923213"/>
            <a:ext cx="9601200" cy="3952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N" dirty="0"/>
              <a:t>从实现层面</a:t>
            </a:r>
            <a:r>
              <a:rPr lang="zh-CN" altLang="en-US" dirty="0"/>
              <a:t>：</a:t>
            </a:r>
            <a:endParaRPr lang="en-CN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9BC2E66-F6AF-244A-822A-C99BEAEC687D}"/>
              </a:ext>
            </a:extLst>
          </p:cNvPr>
          <p:cNvSpPr/>
          <p:nvPr/>
        </p:nvSpPr>
        <p:spPr>
          <a:xfrm>
            <a:off x="2810080" y="2964220"/>
            <a:ext cx="1860331" cy="756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/>
              <a:t>数据上传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645A367-46BD-7044-BEFA-4299F43F4AEB}"/>
              </a:ext>
            </a:extLst>
          </p:cNvPr>
          <p:cNvSpPr/>
          <p:nvPr/>
        </p:nvSpPr>
        <p:spPr>
          <a:xfrm>
            <a:off x="6524558" y="4920419"/>
            <a:ext cx="1860331" cy="756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/>
              <a:t>结果处理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172FB0D-2DD9-714E-9569-A8E239B1609B}"/>
              </a:ext>
            </a:extLst>
          </p:cNvPr>
          <p:cNvSpPr/>
          <p:nvPr/>
        </p:nvSpPr>
        <p:spPr>
          <a:xfrm>
            <a:off x="2602523" y="2433712"/>
            <a:ext cx="2293034" cy="3446584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0816EF0-AC01-F547-A3BA-475C2F08DABD}"/>
              </a:ext>
            </a:extLst>
          </p:cNvPr>
          <p:cNvSpPr txBox="1"/>
          <p:nvPr/>
        </p:nvSpPr>
        <p:spPr>
          <a:xfrm>
            <a:off x="2602523" y="243392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N" dirty="0"/>
              <a:t>前端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7A73EE7-8C04-F843-A01D-ADE8D1F83D90}"/>
              </a:ext>
            </a:extLst>
          </p:cNvPr>
          <p:cNvSpPr/>
          <p:nvPr/>
        </p:nvSpPr>
        <p:spPr>
          <a:xfrm>
            <a:off x="6308206" y="2433376"/>
            <a:ext cx="2293034" cy="3446584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EFE3111-F173-E249-A00E-49F8522E4AAA}"/>
              </a:ext>
            </a:extLst>
          </p:cNvPr>
          <p:cNvSpPr txBox="1"/>
          <p:nvPr/>
        </p:nvSpPr>
        <p:spPr>
          <a:xfrm>
            <a:off x="6308206" y="2479893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N" dirty="0"/>
              <a:t>服务端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EF8A6B9-CCDC-214B-A144-68C75FFC28AB}"/>
              </a:ext>
            </a:extLst>
          </p:cNvPr>
          <p:cNvSpPr/>
          <p:nvPr/>
        </p:nvSpPr>
        <p:spPr>
          <a:xfrm>
            <a:off x="10013889" y="3950958"/>
            <a:ext cx="1860331" cy="756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/>
              <a:t>数据库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FBE6840-1FD3-D743-84E9-6A7492CD8FA7}"/>
              </a:ext>
            </a:extLst>
          </p:cNvPr>
          <p:cNvCxnSpPr>
            <a:stCxn id="20" idx="3"/>
            <a:endCxn id="8" idx="1"/>
          </p:cNvCxnSpPr>
          <p:nvPr/>
        </p:nvCxnSpPr>
        <p:spPr>
          <a:xfrm>
            <a:off x="4670411" y="3342593"/>
            <a:ext cx="185414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DBA8527-2CC0-1940-A5B0-0FF03887CC80}"/>
              </a:ext>
            </a:extLst>
          </p:cNvPr>
          <p:cNvCxnSpPr>
            <a:stCxn id="8" idx="2"/>
            <a:endCxn id="7" idx="0"/>
          </p:cNvCxnSpPr>
          <p:nvPr/>
        </p:nvCxnSpPr>
        <p:spPr>
          <a:xfrm>
            <a:off x="7454725" y="3720966"/>
            <a:ext cx="0" cy="2299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D92E71BC-D184-AE4C-B4A0-08406BF3FEC8}"/>
              </a:ext>
            </a:extLst>
          </p:cNvPr>
          <p:cNvCxnSpPr>
            <a:stCxn id="7" idx="2"/>
            <a:endCxn id="23" idx="0"/>
          </p:cNvCxnSpPr>
          <p:nvPr/>
        </p:nvCxnSpPr>
        <p:spPr>
          <a:xfrm flipH="1">
            <a:off x="7454724" y="4707703"/>
            <a:ext cx="1" cy="2127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>
            <a:extLst>
              <a:ext uri="{FF2B5EF4-FFF2-40B4-BE49-F238E27FC236}">
                <a16:creationId xmlns:a16="http://schemas.microsoft.com/office/drawing/2014/main" id="{D69F913C-AD56-5142-89E6-D0B48A4BC8F0}"/>
              </a:ext>
            </a:extLst>
          </p:cNvPr>
          <p:cNvCxnSpPr>
            <a:stCxn id="8" idx="3"/>
            <a:endCxn id="29" idx="0"/>
          </p:cNvCxnSpPr>
          <p:nvPr/>
        </p:nvCxnSpPr>
        <p:spPr>
          <a:xfrm>
            <a:off x="8384890" y="3342594"/>
            <a:ext cx="2559165" cy="60836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Elbow Connector 39">
            <a:extLst>
              <a:ext uri="{FF2B5EF4-FFF2-40B4-BE49-F238E27FC236}">
                <a16:creationId xmlns:a16="http://schemas.microsoft.com/office/drawing/2014/main" id="{64C21F88-2188-0243-A774-857DCC1247FA}"/>
              </a:ext>
            </a:extLst>
          </p:cNvPr>
          <p:cNvCxnSpPr>
            <a:stCxn id="23" idx="3"/>
            <a:endCxn id="29" idx="2"/>
          </p:cNvCxnSpPr>
          <p:nvPr/>
        </p:nvCxnSpPr>
        <p:spPr>
          <a:xfrm flipV="1">
            <a:off x="8384889" y="4707703"/>
            <a:ext cx="2559166" cy="59108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Elbow Connector 43">
            <a:extLst>
              <a:ext uri="{FF2B5EF4-FFF2-40B4-BE49-F238E27FC236}">
                <a16:creationId xmlns:a16="http://schemas.microsoft.com/office/drawing/2014/main" id="{CC14F722-6910-0146-8186-4CB2DBC98EB9}"/>
              </a:ext>
            </a:extLst>
          </p:cNvPr>
          <p:cNvCxnSpPr>
            <a:stCxn id="4" idx="3"/>
            <a:endCxn id="23" idx="1"/>
          </p:cNvCxnSpPr>
          <p:nvPr/>
        </p:nvCxnSpPr>
        <p:spPr>
          <a:xfrm>
            <a:off x="4670410" y="5298791"/>
            <a:ext cx="1854148" cy="1"/>
          </a:xfrm>
          <a:prstGeom prst="bentConnector3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itle 1">
            <a:extLst>
              <a:ext uri="{FF2B5EF4-FFF2-40B4-BE49-F238E27FC236}">
                <a16:creationId xmlns:a16="http://schemas.microsoft.com/office/drawing/2014/main" id="{B12A458B-48DF-254B-8D9F-2893AD7E4C93}"/>
              </a:ext>
            </a:extLst>
          </p:cNvPr>
          <p:cNvSpPr txBox="1">
            <a:spLocks/>
          </p:cNvSpPr>
          <p:nvPr/>
        </p:nvSpPr>
        <p:spPr>
          <a:xfrm>
            <a:off x="5128582" y="6474754"/>
            <a:ext cx="2449183" cy="3832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CN" sz="1400" dirty="0"/>
              <a:t>微服务划分工具设计与实现</a:t>
            </a:r>
          </a:p>
        </p:txBody>
      </p:sp>
    </p:spTree>
    <p:extLst>
      <p:ext uri="{BB962C8B-B14F-4D97-AF65-F5344CB8AC3E}">
        <p14:creationId xmlns:p14="http://schemas.microsoft.com/office/powerpoint/2010/main" val="126539129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AD7D1-C8D0-4941-A0C6-3E1B64AF6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附录</a:t>
            </a:r>
            <a:r>
              <a:rPr lang="en-US" altLang="zh-CN" dirty="0"/>
              <a:t>3</a:t>
            </a:r>
            <a:r>
              <a:rPr lang="zh-CN" altLang="en-US" dirty="0"/>
              <a:t>：技术路线</a:t>
            </a:r>
            <a:endParaRPr lang="en-CN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5CFEB3C4-4D2A-4E48-B30E-BE6A52D332B6}"/>
              </a:ext>
            </a:extLst>
          </p:cNvPr>
          <p:cNvSpPr txBox="1">
            <a:spLocks/>
          </p:cNvSpPr>
          <p:nvPr/>
        </p:nvSpPr>
        <p:spPr>
          <a:xfrm>
            <a:off x="1371600" y="1923213"/>
            <a:ext cx="9601200" cy="3952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N" dirty="0"/>
              <a:t>从实现层面</a:t>
            </a:r>
            <a:r>
              <a:rPr lang="zh-CN" altLang="en-US" dirty="0"/>
              <a:t>：</a:t>
            </a:r>
            <a:endParaRPr lang="en-CN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637B167-9D70-7F44-9C67-0679ACFC546F}"/>
              </a:ext>
            </a:extLst>
          </p:cNvPr>
          <p:cNvSpPr/>
          <p:nvPr/>
        </p:nvSpPr>
        <p:spPr>
          <a:xfrm>
            <a:off x="1964350" y="2910110"/>
            <a:ext cx="1360568" cy="518890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483A1A9-0769-4344-BD9F-4BDD2B5DE0D2}"/>
              </a:ext>
            </a:extLst>
          </p:cNvPr>
          <p:cNvSpPr txBox="1"/>
          <p:nvPr/>
        </p:nvSpPr>
        <p:spPr>
          <a:xfrm>
            <a:off x="1964350" y="2980664"/>
            <a:ext cx="1360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 dirty="0"/>
              <a:t>前端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3DA81D21-B0F5-0F4E-9D72-B3E83601AE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9454" y="621814"/>
            <a:ext cx="3992545" cy="1613386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E1303374-3A3D-C649-A21C-97826B64ED0D}"/>
              </a:ext>
            </a:extLst>
          </p:cNvPr>
          <p:cNvSpPr txBox="1">
            <a:spLocks/>
          </p:cNvSpPr>
          <p:nvPr/>
        </p:nvSpPr>
        <p:spPr>
          <a:xfrm>
            <a:off x="5128582" y="6474754"/>
            <a:ext cx="2449183" cy="3832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CN" sz="1400" dirty="0"/>
              <a:t>微服务划分工具设计与实现</a:t>
            </a:r>
          </a:p>
        </p:txBody>
      </p:sp>
    </p:spTree>
    <p:extLst>
      <p:ext uri="{BB962C8B-B14F-4D97-AF65-F5344CB8AC3E}">
        <p14:creationId xmlns:p14="http://schemas.microsoft.com/office/powerpoint/2010/main" val="337258462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AD7D1-C8D0-4941-A0C6-3E1B64AF6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附录</a:t>
            </a:r>
            <a:r>
              <a:rPr lang="en-US" altLang="zh-CN" dirty="0"/>
              <a:t>3</a:t>
            </a:r>
            <a:r>
              <a:rPr lang="zh-CN" altLang="en-US" dirty="0"/>
              <a:t>：技术路线</a:t>
            </a:r>
            <a:endParaRPr lang="en-CN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5CFEB3C4-4D2A-4E48-B30E-BE6A52D332B6}"/>
              </a:ext>
            </a:extLst>
          </p:cNvPr>
          <p:cNvSpPr txBox="1">
            <a:spLocks/>
          </p:cNvSpPr>
          <p:nvPr/>
        </p:nvSpPr>
        <p:spPr>
          <a:xfrm>
            <a:off x="1371600" y="1923213"/>
            <a:ext cx="9601200" cy="3952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N" dirty="0"/>
              <a:t>从实现层面</a:t>
            </a:r>
            <a:r>
              <a:rPr lang="zh-CN" altLang="en-US" dirty="0"/>
              <a:t>：</a:t>
            </a:r>
            <a:endParaRPr lang="en-C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41E5CC1-BE7E-AF49-862D-16CD1DBA76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9454" y="621814"/>
            <a:ext cx="3992545" cy="1613386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F637B167-9D70-7F44-9C67-0679ACFC546F}"/>
              </a:ext>
            </a:extLst>
          </p:cNvPr>
          <p:cNvSpPr/>
          <p:nvPr/>
        </p:nvSpPr>
        <p:spPr>
          <a:xfrm>
            <a:off x="1964350" y="2910110"/>
            <a:ext cx="1360568" cy="518890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483A1A9-0769-4344-BD9F-4BDD2B5DE0D2}"/>
              </a:ext>
            </a:extLst>
          </p:cNvPr>
          <p:cNvSpPr txBox="1"/>
          <p:nvPr/>
        </p:nvSpPr>
        <p:spPr>
          <a:xfrm>
            <a:off x="1964350" y="2980664"/>
            <a:ext cx="1360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 dirty="0"/>
              <a:t>前端</a:t>
            </a:r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08AD7C01-7956-DF4B-A4A8-99433D2549A8}"/>
              </a:ext>
            </a:extLst>
          </p:cNvPr>
          <p:cNvSpPr txBox="1">
            <a:spLocks/>
          </p:cNvSpPr>
          <p:nvPr/>
        </p:nvSpPr>
        <p:spPr>
          <a:xfrm>
            <a:off x="3841653" y="3107756"/>
            <a:ext cx="6104206" cy="25896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N" dirty="0"/>
              <a:t>技术方案</a:t>
            </a:r>
            <a:r>
              <a:rPr lang="zh-CN" altLang="en-US" dirty="0"/>
              <a:t>：</a:t>
            </a:r>
            <a:endParaRPr lang="en-US" altLang="zh-CN" dirty="0"/>
          </a:p>
          <a:p>
            <a:pPr lvl="1"/>
            <a:r>
              <a:rPr lang="en-CN" dirty="0"/>
              <a:t>基于</a:t>
            </a:r>
            <a:r>
              <a:rPr lang="en-US" i="0" dirty="0"/>
              <a:t> </a:t>
            </a:r>
            <a:r>
              <a:rPr lang="en-US" i="0" dirty="0" err="1"/>
              <a:t>Angular和Bootstrap框架开发</a:t>
            </a:r>
            <a:endParaRPr lang="en-US" i="0" dirty="0"/>
          </a:p>
          <a:p>
            <a:r>
              <a:rPr lang="en-US" dirty="0" err="1"/>
              <a:t>可能存在的问题</a:t>
            </a:r>
            <a:r>
              <a:rPr lang="zh-CN" altLang="en-US" dirty="0"/>
              <a:t>：</a:t>
            </a:r>
            <a:endParaRPr lang="en-US" altLang="zh-CN" dirty="0"/>
          </a:p>
          <a:p>
            <a:pPr lvl="1"/>
            <a:r>
              <a:rPr lang="en-US" dirty="0" err="1"/>
              <a:t>对前端开发框架不熟悉</a:t>
            </a:r>
            <a:endParaRPr lang="en-US" dirty="0"/>
          </a:p>
          <a:p>
            <a:r>
              <a:rPr lang="en-US" dirty="0" err="1"/>
              <a:t>解决方案</a:t>
            </a:r>
            <a:r>
              <a:rPr lang="zh-CN" altLang="en-US" dirty="0"/>
              <a:t>：</a:t>
            </a:r>
            <a:r>
              <a:rPr lang="en-CN" dirty="0"/>
              <a:t> </a:t>
            </a:r>
          </a:p>
          <a:p>
            <a:pPr lvl="1"/>
            <a:r>
              <a:rPr lang="en-CN" dirty="0"/>
              <a:t>花时间掌握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B9DF7D6-739F-3840-BAB6-3AE493899887}"/>
              </a:ext>
            </a:extLst>
          </p:cNvPr>
          <p:cNvSpPr txBox="1">
            <a:spLocks/>
          </p:cNvSpPr>
          <p:nvPr/>
        </p:nvSpPr>
        <p:spPr>
          <a:xfrm>
            <a:off x="5128582" y="6474754"/>
            <a:ext cx="2449183" cy="3832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CN" sz="1400" dirty="0"/>
              <a:t>微服务划分工具设计与实现</a:t>
            </a:r>
          </a:p>
        </p:txBody>
      </p:sp>
    </p:spTree>
    <p:extLst>
      <p:ext uri="{BB962C8B-B14F-4D97-AF65-F5344CB8AC3E}">
        <p14:creationId xmlns:p14="http://schemas.microsoft.com/office/powerpoint/2010/main" val="338130298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AD7D1-C8D0-4941-A0C6-3E1B64AF6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附录</a:t>
            </a:r>
            <a:r>
              <a:rPr lang="en-US" altLang="zh-CN" dirty="0"/>
              <a:t>3</a:t>
            </a:r>
            <a:r>
              <a:rPr lang="zh-CN" altLang="en-US" dirty="0"/>
              <a:t>：技术路线</a:t>
            </a:r>
            <a:endParaRPr lang="en-CN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5CFEB3C4-4D2A-4E48-B30E-BE6A52D332B6}"/>
              </a:ext>
            </a:extLst>
          </p:cNvPr>
          <p:cNvSpPr txBox="1">
            <a:spLocks/>
          </p:cNvSpPr>
          <p:nvPr/>
        </p:nvSpPr>
        <p:spPr>
          <a:xfrm>
            <a:off x="1371600" y="1923213"/>
            <a:ext cx="9601200" cy="3952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N" dirty="0"/>
              <a:t>从实现层面</a:t>
            </a:r>
            <a:r>
              <a:rPr lang="zh-CN" altLang="en-US" dirty="0"/>
              <a:t>：</a:t>
            </a:r>
            <a:endParaRPr lang="en-CN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637B167-9D70-7F44-9C67-0679ACFC546F}"/>
              </a:ext>
            </a:extLst>
          </p:cNvPr>
          <p:cNvSpPr/>
          <p:nvPr/>
        </p:nvSpPr>
        <p:spPr>
          <a:xfrm>
            <a:off x="1964350" y="2910110"/>
            <a:ext cx="1360568" cy="518890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483A1A9-0769-4344-BD9F-4BDD2B5DE0D2}"/>
              </a:ext>
            </a:extLst>
          </p:cNvPr>
          <p:cNvSpPr txBox="1"/>
          <p:nvPr/>
        </p:nvSpPr>
        <p:spPr>
          <a:xfrm>
            <a:off x="1964350" y="2980664"/>
            <a:ext cx="1360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 dirty="0"/>
              <a:t>后端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0B3FC6C-B9AF-774A-8E34-EE1AE96606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9454" y="621814"/>
            <a:ext cx="3992545" cy="1613386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32BF225-3BF7-0E47-A369-35452F0C19E2}"/>
              </a:ext>
            </a:extLst>
          </p:cNvPr>
          <p:cNvSpPr txBox="1">
            <a:spLocks/>
          </p:cNvSpPr>
          <p:nvPr/>
        </p:nvSpPr>
        <p:spPr>
          <a:xfrm>
            <a:off x="5128582" y="6474754"/>
            <a:ext cx="2449183" cy="3832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CN" sz="1400" dirty="0"/>
              <a:t>微服务划分工具设计与实现</a:t>
            </a:r>
          </a:p>
        </p:txBody>
      </p:sp>
    </p:spTree>
    <p:extLst>
      <p:ext uri="{BB962C8B-B14F-4D97-AF65-F5344CB8AC3E}">
        <p14:creationId xmlns:p14="http://schemas.microsoft.com/office/powerpoint/2010/main" val="61591235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AD7D1-C8D0-4941-A0C6-3E1B64AF6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附录</a:t>
            </a:r>
            <a:r>
              <a:rPr lang="en-US" altLang="zh-CN" dirty="0"/>
              <a:t>3</a:t>
            </a:r>
            <a:r>
              <a:rPr lang="zh-CN" altLang="en-US" dirty="0"/>
              <a:t>：技术路线</a:t>
            </a:r>
            <a:endParaRPr lang="en-CN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5CFEB3C4-4D2A-4E48-B30E-BE6A52D332B6}"/>
              </a:ext>
            </a:extLst>
          </p:cNvPr>
          <p:cNvSpPr txBox="1">
            <a:spLocks/>
          </p:cNvSpPr>
          <p:nvPr/>
        </p:nvSpPr>
        <p:spPr>
          <a:xfrm>
            <a:off x="1371600" y="1923213"/>
            <a:ext cx="9601200" cy="3952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N" dirty="0"/>
              <a:t>从实现层面</a:t>
            </a:r>
            <a:r>
              <a:rPr lang="zh-CN" altLang="en-US" dirty="0"/>
              <a:t>：</a:t>
            </a:r>
            <a:endParaRPr lang="en-CN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637B167-9D70-7F44-9C67-0679ACFC546F}"/>
              </a:ext>
            </a:extLst>
          </p:cNvPr>
          <p:cNvSpPr/>
          <p:nvPr/>
        </p:nvSpPr>
        <p:spPr>
          <a:xfrm>
            <a:off x="1964350" y="2910110"/>
            <a:ext cx="1360568" cy="518890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483A1A9-0769-4344-BD9F-4BDD2B5DE0D2}"/>
              </a:ext>
            </a:extLst>
          </p:cNvPr>
          <p:cNvSpPr txBox="1"/>
          <p:nvPr/>
        </p:nvSpPr>
        <p:spPr>
          <a:xfrm>
            <a:off x="1964350" y="2980664"/>
            <a:ext cx="1360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 dirty="0"/>
              <a:t>后端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C9E3A7E-72D9-3340-9872-8BAD6186F3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9454" y="621814"/>
            <a:ext cx="3992545" cy="1613386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C51F684-76C4-844E-BAEA-034532427113}"/>
              </a:ext>
            </a:extLst>
          </p:cNvPr>
          <p:cNvSpPr txBox="1">
            <a:spLocks/>
          </p:cNvSpPr>
          <p:nvPr/>
        </p:nvSpPr>
        <p:spPr>
          <a:xfrm>
            <a:off x="3841653" y="3107756"/>
            <a:ext cx="6104206" cy="25896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N" dirty="0"/>
              <a:t>技术方案</a:t>
            </a:r>
            <a:r>
              <a:rPr lang="zh-CN" altLang="en-US" dirty="0"/>
              <a:t>：</a:t>
            </a:r>
            <a:endParaRPr lang="en-US" altLang="zh-CN" dirty="0"/>
          </a:p>
          <a:p>
            <a:pPr lvl="1"/>
            <a:r>
              <a:rPr lang="en-CN" dirty="0"/>
              <a:t>基于</a:t>
            </a:r>
            <a:r>
              <a:rPr lang="en-US" i="0" dirty="0"/>
              <a:t> </a:t>
            </a:r>
            <a:r>
              <a:rPr lang="en-US" i="0" dirty="0" err="1"/>
              <a:t>Spring框架开发</a:t>
            </a:r>
            <a:endParaRPr lang="en-US" i="0" dirty="0"/>
          </a:p>
          <a:p>
            <a:r>
              <a:rPr lang="en-US" dirty="0" err="1"/>
              <a:t>可能存在的问题</a:t>
            </a:r>
            <a:r>
              <a:rPr lang="zh-CN" altLang="en-US" dirty="0"/>
              <a:t>：</a:t>
            </a:r>
            <a:endParaRPr lang="en-US" altLang="zh-CN" dirty="0"/>
          </a:p>
          <a:p>
            <a:pPr lvl="1"/>
            <a:r>
              <a:rPr lang="en-US" dirty="0" err="1"/>
              <a:t>对后端开发框架</a:t>
            </a:r>
            <a:r>
              <a:rPr lang="zh-CN" altLang="en-US" dirty="0"/>
              <a:t>、</a:t>
            </a:r>
            <a:r>
              <a:rPr lang="en-US" dirty="0" err="1"/>
              <a:t>开发语言不熟悉</a:t>
            </a:r>
            <a:endParaRPr lang="en-US" dirty="0"/>
          </a:p>
          <a:p>
            <a:r>
              <a:rPr lang="en-US" dirty="0" err="1"/>
              <a:t>解决方案</a:t>
            </a:r>
            <a:r>
              <a:rPr lang="zh-CN" altLang="en-US" dirty="0"/>
              <a:t>：</a:t>
            </a:r>
            <a:r>
              <a:rPr lang="en-CN" dirty="0"/>
              <a:t> </a:t>
            </a:r>
          </a:p>
          <a:p>
            <a:pPr lvl="1"/>
            <a:r>
              <a:rPr lang="en-CN" dirty="0"/>
              <a:t>花时间掌握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58A2ABF-BE9E-6F4F-A699-BD19349B2BF0}"/>
              </a:ext>
            </a:extLst>
          </p:cNvPr>
          <p:cNvSpPr txBox="1">
            <a:spLocks/>
          </p:cNvSpPr>
          <p:nvPr/>
        </p:nvSpPr>
        <p:spPr>
          <a:xfrm>
            <a:off x="5128582" y="6474754"/>
            <a:ext cx="2449183" cy="3832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CN" sz="1400" dirty="0"/>
              <a:t>微服务划分工具设计与实现</a:t>
            </a:r>
          </a:p>
        </p:txBody>
      </p:sp>
    </p:spTree>
    <p:extLst>
      <p:ext uri="{BB962C8B-B14F-4D97-AF65-F5344CB8AC3E}">
        <p14:creationId xmlns:p14="http://schemas.microsoft.com/office/powerpoint/2010/main" val="18441157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26F572-83F0-9742-A3C9-90C206E468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课题介绍</a:t>
            </a:r>
            <a:r>
              <a:rPr lang="en-US" altLang="zh-CN" dirty="0"/>
              <a:t> ——</a:t>
            </a:r>
            <a:r>
              <a:rPr lang="zh-CN" altLang="en-US" dirty="0"/>
              <a:t> 微服务划分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17B96B-8259-0E45-9FA9-EC06A4C1DE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N" strike="sngStrike" dirty="0"/>
              <a:t>什么是微服务</a:t>
            </a:r>
            <a:r>
              <a:rPr lang="zh-CN" altLang="en-US" strike="sngStrike" dirty="0"/>
              <a:t>？</a:t>
            </a:r>
            <a:endParaRPr lang="en-US" altLang="zh-CN" strike="sngStrike" dirty="0"/>
          </a:p>
          <a:p>
            <a:pPr lvl="1"/>
            <a:r>
              <a:rPr lang="zh-CN" altLang="en-US" strike="sngStrike" dirty="0"/>
              <a:t>微服务特点及优势</a:t>
            </a:r>
            <a:endParaRPr lang="en-US" altLang="zh-CN" strike="sngStrike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r>
              <a:rPr lang="en-CN" dirty="0"/>
              <a:t>什么是划分</a:t>
            </a:r>
            <a:r>
              <a:rPr lang="zh-CN" altLang="en-US" dirty="0"/>
              <a:t>？</a:t>
            </a:r>
            <a:endParaRPr lang="en-US" altLang="zh-CN" dirty="0"/>
          </a:p>
          <a:p>
            <a:pPr lvl="1"/>
            <a:r>
              <a:rPr lang="zh-CN" altLang="en-US" dirty="0"/>
              <a:t>划分对象（ 谁 ）</a:t>
            </a:r>
            <a:endParaRPr lang="en-US" altLang="zh-CN" dirty="0"/>
          </a:p>
          <a:p>
            <a:pPr lvl="1"/>
            <a:r>
              <a:rPr lang="zh-CN" altLang="en-US" dirty="0"/>
              <a:t>划分目标（ 变什么样 ）</a:t>
            </a:r>
            <a:endParaRPr lang="en-US" altLang="zh-CN" dirty="0"/>
          </a:p>
          <a:p>
            <a:pPr lvl="1"/>
            <a:r>
              <a:rPr lang="zh-CN" altLang="en-US" dirty="0"/>
              <a:t>划分方法（ </a:t>
            </a:r>
            <a:r>
              <a:rPr lang="zh-CN" altLang="en-CN" dirty="0"/>
              <a:t>怎么划</a:t>
            </a:r>
            <a:r>
              <a:rPr lang="zh-CN" altLang="en-US" dirty="0"/>
              <a:t>）</a:t>
            </a:r>
            <a:endParaRPr lang="en-US" altLang="zh-CN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3FCC6BD-BEC3-8A40-843E-974002454899}"/>
              </a:ext>
            </a:extLst>
          </p:cNvPr>
          <p:cNvSpPr txBox="1">
            <a:spLocks/>
          </p:cNvSpPr>
          <p:nvPr/>
        </p:nvSpPr>
        <p:spPr>
          <a:xfrm>
            <a:off x="5128582" y="6474754"/>
            <a:ext cx="2449183" cy="3832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CN" sz="1400" dirty="0"/>
              <a:t>微服务划分工具设计与实现</a:t>
            </a:r>
          </a:p>
        </p:txBody>
      </p:sp>
    </p:spTree>
    <p:extLst>
      <p:ext uri="{BB962C8B-B14F-4D97-AF65-F5344CB8AC3E}">
        <p14:creationId xmlns:p14="http://schemas.microsoft.com/office/powerpoint/2010/main" val="320240011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4CD467-9324-BC46-A44E-D1129EC07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目录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4EB9FC-8A7A-F44A-9CB7-BC0A93F937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3782" y="2171700"/>
            <a:ext cx="7364436" cy="4000500"/>
          </a:xfrm>
        </p:spPr>
        <p:txBody>
          <a:bodyPr>
            <a:normAutofit lnSpcReduction="10000"/>
          </a:bodyPr>
          <a:lstStyle/>
          <a:p>
            <a:r>
              <a:rPr lang="en-CN" sz="2800" strike="sngStrike" dirty="0"/>
              <a:t>课题介绍</a:t>
            </a:r>
          </a:p>
          <a:p>
            <a:r>
              <a:rPr lang="en-CN" sz="2800" strike="sngStrike" dirty="0"/>
              <a:t>系统介绍</a:t>
            </a:r>
          </a:p>
          <a:p>
            <a:pPr lvl="1"/>
            <a:r>
              <a:rPr lang="en-CN" strike="sngStrike" dirty="0"/>
              <a:t>整体框架</a:t>
            </a:r>
          </a:p>
          <a:p>
            <a:pPr lvl="1"/>
            <a:r>
              <a:rPr lang="en-CN" strike="sngStrike" dirty="0"/>
              <a:t>技术路线</a:t>
            </a:r>
          </a:p>
          <a:p>
            <a:r>
              <a:rPr lang="en-CN" sz="2800" strike="sngStrike" dirty="0"/>
              <a:t>当前进度</a:t>
            </a:r>
          </a:p>
          <a:p>
            <a:r>
              <a:rPr lang="en-CN" sz="2800" strike="sngStrike" dirty="0"/>
              <a:t>时间安排</a:t>
            </a:r>
          </a:p>
          <a:p>
            <a:endParaRPr lang="en-CN" sz="1200" i="1" dirty="0"/>
          </a:p>
          <a:p>
            <a:r>
              <a:rPr lang="en-CN" sz="1200" i="1" strike="sngStrike" dirty="0"/>
              <a:t>附录</a:t>
            </a:r>
            <a:r>
              <a:rPr lang="en-US" altLang="zh-CN" sz="1200" i="1" strike="sngStrike" dirty="0"/>
              <a:t>1</a:t>
            </a:r>
            <a:r>
              <a:rPr lang="zh-CN" altLang="en-US" sz="1200" i="1" strike="sngStrike" dirty="0"/>
              <a:t>：</a:t>
            </a:r>
            <a:r>
              <a:rPr lang="en-CN" sz="1200" i="1" strike="sngStrike" dirty="0"/>
              <a:t>微服务发展历程</a:t>
            </a:r>
            <a:endParaRPr lang="en-US" altLang="zh-CN" sz="1200" i="1" strike="sngStrike" dirty="0"/>
          </a:p>
          <a:p>
            <a:r>
              <a:rPr lang="en-CN" sz="1200" i="1" strike="sngStrike" dirty="0"/>
              <a:t>附录</a:t>
            </a:r>
            <a:r>
              <a:rPr lang="en-US" altLang="zh-CN" sz="1200" i="1" strike="sngStrike" dirty="0"/>
              <a:t>2</a:t>
            </a:r>
            <a:r>
              <a:rPr lang="zh-CN" altLang="en-US" sz="1200" i="1" strike="sngStrike" dirty="0"/>
              <a:t>：</a:t>
            </a:r>
            <a:r>
              <a:rPr lang="en-CN" sz="1200" i="1" strike="sngStrike" dirty="0"/>
              <a:t>具体算法</a:t>
            </a:r>
          </a:p>
          <a:p>
            <a:r>
              <a:rPr lang="en-CN" sz="1200" i="1" strike="sngStrike" dirty="0"/>
              <a:t>附录</a:t>
            </a:r>
            <a:r>
              <a:rPr lang="en-US" altLang="zh-CN" sz="1200" i="1" strike="sngStrike" dirty="0"/>
              <a:t>3</a:t>
            </a:r>
            <a:r>
              <a:rPr lang="zh-CN" altLang="en-US" sz="1200" i="1" strike="sngStrike" dirty="0"/>
              <a:t>：</a:t>
            </a:r>
            <a:r>
              <a:rPr lang="en-CN" sz="1200" i="1" strike="sngStrike" dirty="0"/>
              <a:t>技术路线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EF8137D-5F37-5642-87E5-00E45C1102B4}"/>
              </a:ext>
            </a:extLst>
          </p:cNvPr>
          <p:cNvSpPr txBox="1">
            <a:spLocks/>
          </p:cNvSpPr>
          <p:nvPr/>
        </p:nvSpPr>
        <p:spPr>
          <a:xfrm>
            <a:off x="5128582" y="6474754"/>
            <a:ext cx="2449183" cy="3832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CN" sz="1400" dirty="0"/>
              <a:t>微服务划分工具设计与实现</a:t>
            </a:r>
          </a:p>
        </p:txBody>
      </p:sp>
    </p:spTree>
    <p:extLst>
      <p:ext uri="{BB962C8B-B14F-4D97-AF65-F5344CB8AC3E}">
        <p14:creationId xmlns:p14="http://schemas.microsoft.com/office/powerpoint/2010/main" val="383482673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D315B2-1C3D-534B-8F34-AC527DE50C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07780" y="1788454"/>
            <a:ext cx="8468578" cy="2098226"/>
          </a:xfrm>
        </p:spPr>
        <p:txBody>
          <a:bodyPr/>
          <a:lstStyle/>
          <a:p>
            <a:r>
              <a:rPr lang="en-CN" dirty="0"/>
              <a:t>感谢倾听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A979966-C4E3-0B48-B261-3F8D38ADE79B}"/>
              </a:ext>
            </a:extLst>
          </p:cNvPr>
          <p:cNvSpPr txBox="1">
            <a:spLocks/>
          </p:cNvSpPr>
          <p:nvPr/>
        </p:nvSpPr>
        <p:spPr>
          <a:xfrm>
            <a:off x="5128582" y="6474754"/>
            <a:ext cx="2449183" cy="3832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CN" sz="1400" dirty="0"/>
              <a:t>微服务划分工具设计与实现</a:t>
            </a:r>
          </a:p>
        </p:txBody>
      </p:sp>
    </p:spTree>
    <p:extLst>
      <p:ext uri="{BB962C8B-B14F-4D97-AF65-F5344CB8AC3E}">
        <p14:creationId xmlns:p14="http://schemas.microsoft.com/office/powerpoint/2010/main" val="37616210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847A0D-C1F7-AF44-BC34-4F37A0789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课题介绍</a:t>
            </a:r>
            <a:r>
              <a:rPr lang="zh-CN" altLang="en-US" dirty="0"/>
              <a:t> </a:t>
            </a:r>
            <a:r>
              <a:rPr lang="en-US" altLang="zh-CN" dirty="0"/>
              <a:t>——</a:t>
            </a:r>
            <a:r>
              <a:rPr lang="zh-CN" altLang="en-US" dirty="0"/>
              <a:t> 什么是划分？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6269AB-FB91-BF4C-A9D8-A5B938E1C3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5999"/>
            <a:ext cx="9601200" cy="4014317"/>
          </a:xfrm>
        </p:spPr>
        <p:txBody>
          <a:bodyPr>
            <a:normAutofit/>
          </a:bodyPr>
          <a:lstStyle/>
          <a:p>
            <a:r>
              <a:rPr lang="en-CN" dirty="0"/>
              <a:t>划分对象</a:t>
            </a:r>
            <a:r>
              <a:rPr lang="zh-CN" altLang="en-US" dirty="0"/>
              <a:t>（ 谁 ）</a:t>
            </a:r>
            <a:endParaRPr lang="en-US" altLang="zh-CN" dirty="0"/>
          </a:p>
          <a:p>
            <a:endParaRPr lang="en-CN" dirty="0"/>
          </a:p>
          <a:p>
            <a:pPr lvl="1"/>
            <a:r>
              <a:rPr lang="en-CN" dirty="0"/>
              <a:t>前后端分离系统中的</a:t>
            </a:r>
            <a:r>
              <a:rPr lang="zh-CN" altLang="en-US" dirty="0"/>
              <a:t> “</a:t>
            </a:r>
            <a:r>
              <a:rPr lang="en-CN" dirty="0"/>
              <a:t>后端</a:t>
            </a:r>
            <a:r>
              <a:rPr lang="zh-CN" altLang="en-US" dirty="0"/>
              <a:t>（服务端）” </a:t>
            </a:r>
            <a:r>
              <a:rPr lang="en-CN" dirty="0"/>
              <a:t>部分代码</a:t>
            </a:r>
          </a:p>
          <a:p>
            <a:pPr lvl="1"/>
            <a:endParaRPr lang="en-CN" dirty="0"/>
          </a:p>
          <a:p>
            <a:r>
              <a:rPr lang="en-CN" dirty="0"/>
              <a:t>划分目标</a:t>
            </a:r>
            <a:r>
              <a:rPr lang="zh-CN" altLang="en-US" dirty="0"/>
              <a:t>（ 变什么样 ）</a:t>
            </a:r>
            <a:endParaRPr lang="en-US" altLang="zh-CN" dirty="0"/>
          </a:p>
          <a:p>
            <a:endParaRPr lang="en-CN" dirty="0"/>
          </a:p>
          <a:p>
            <a:pPr lvl="1"/>
            <a:r>
              <a:rPr lang="en-US" altLang="zh-CN" dirty="0"/>
              <a:t>1.</a:t>
            </a:r>
            <a:r>
              <a:rPr lang="zh-CN" altLang="en-US" dirty="0"/>
              <a:t> </a:t>
            </a:r>
            <a:r>
              <a:rPr lang="en-US" altLang="zh-CN" dirty="0"/>
              <a:t>【</a:t>
            </a:r>
            <a:r>
              <a:rPr lang="zh-CN" altLang="en-US" dirty="0"/>
              <a:t>逻辑独立</a:t>
            </a:r>
            <a:r>
              <a:rPr lang="en-US" altLang="zh-CN" dirty="0"/>
              <a:t>】</a:t>
            </a:r>
            <a:r>
              <a:rPr lang="en-CN" dirty="0"/>
              <a:t>满足高内聚松耦合</a:t>
            </a:r>
          </a:p>
          <a:p>
            <a:pPr lvl="1"/>
            <a:r>
              <a:rPr lang="en-US" altLang="zh-CN" dirty="0"/>
              <a:t>2.</a:t>
            </a:r>
            <a:r>
              <a:rPr lang="zh-CN" altLang="en-US" dirty="0"/>
              <a:t> </a:t>
            </a:r>
            <a:r>
              <a:rPr lang="en-US" altLang="zh-CN" dirty="0"/>
              <a:t>【</a:t>
            </a:r>
            <a:r>
              <a:rPr lang="zh-CN" altLang="en-US" dirty="0"/>
              <a:t>完全分布式</a:t>
            </a:r>
            <a:r>
              <a:rPr lang="en-US" altLang="zh-CN" dirty="0"/>
              <a:t>】</a:t>
            </a:r>
            <a:r>
              <a:rPr lang="zh-CN" altLang="en-US" dirty="0"/>
              <a:t> </a:t>
            </a:r>
            <a:r>
              <a:rPr lang="en-CN" dirty="0"/>
              <a:t>方便分布式部署</a:t>
            </a:r>
          </a:p>
          <a:p>
            <a:pPr lvl="1"/>
            <a:endParaRPr lang="en-CN" dirty="0"/>
          </a:p>
          <a:p>
            <a:r>
              <a:rPr lang="en-CN" dirty="0"/>
              <a:t>划分方法</a:t>
            </a:r>
            <a:r>
              <a:rPr lang="zh-CN" altLang="en-US" dirty="0"/>
              <a:t> （ </a:t>
            </a:r>
            <a:r>
              <a:rPr lang="zh-CN" altLang="en-CN" dirty="0"/>
              <a:t>怎么划</a:t>
            </a:r>
            <a:r>
              <a:rPr lang="zh-CN" altLang="en-US" dirty="0"/>
              <a:t>）</a:t>
            </a:r>
            <a:endParaRPr lang="en-CN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8960DC7-729C-AC4D-A36A-4BFF0A98A4FB}"/>
              </a:ext>
            </a:extLst>
          </p:cNvPr>
          <p:cNvSpPr txBox="1">
            <a:spLocks/>
          </p:cNvSpPr>
          <p:nvPr/>
        </p:nvSpPr>
        <p:spPr>
          <a:xfrm>
            <a:off x="5128582" y="6474754"/>
            <a:ext cx="2449183" cy="3832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CN" sz="1400" dirty="0"/>
              <a:t>微服务划分工具设计与实现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7240D3-3EDF-8F41-8DD2-D9CAD46E94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9099" y="1577407"/>
            <a:ext cx="2902337" cy="23111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049167A-DFE0-2A45-BDFE-72722B7A41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1726" y="4442629"/>
            <a:ext cx="2157082" cy="1675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524217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Crop</Template>
  <TotalTime>5622</TotalTime>
  <Words>3407</Words>
  <Application>Microsoft Macintosh PowerPoint</Application>
  <PresentationFormat>Widescreen</PresentationFormat>
  <Paragraphs>1362</Paragraphs>
  <Slides>81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81</vt:i4>
      </vt:variant>
    </vt:vector>
  </HeadingPairs>
  <TitlesOfParts>
    <vt:vector size="86" baseType="lpstr">
      <vt:lpstr>华文楷体</vt:lpstr>
      <vt:lpstr>Arial Rounded MT Bold</vt:lpstr>
      <vt:lpstr>Calibri</vt:lpstr>
      <vt:lpstr>Franklin Gothic Book</vt:lpstr>
      <vt:lpstr>Crop</vt:lpstr>
      <vt:lpstr>微服务划分工具 设计与实现</vt:lpstr>
      <vt:lpstr>目录</vt:lpstr>
      <vt:lpstr>目录</vt:lpstr>
      <vt:lpstr>课题介绍 —— 微服务划分</vt:lpstr>
      <vt:lpstr>课题介绍 —— 什么是微服务？</vt:lpstr>
      <vt:lpstr>课题介绍 —— 什么是微服务？</vt:lpstr>
      <vt:lpstr>课题介绍 —— 什么是微服务？</vt:lpstr>
      <vt:lpstr>课题介绍 —— 微服务划分</vt:lpstr>
      <vt:lpstr>课题介绍 —— 什么是划分？</vt:lpstr>
      <vt:lpstr>课题介绍 —— 什么是划分？</vt:lpstr>
      <vt:lpstr>课题介绍 —— 什么是划分？</vt:lpstr>
      <vt:lpstr>课题介绍 —— 什么是划分？</vt:lpstr>
      <vt:lpstr>课题介绍 —— 什么是划分？</vt:lpstr>
      <vt:lpstr>课题介绍 —— 微服务划分</vt:lpstr>
      <vt:lpstr>目录</vt:lpstr>
      <vt:lpstr>目录</vt:lpstr>
      <vt:lpstr>系统介绍——整体框架</vt:lpstr>
      <vt:lpstr>系统介绍——整体框架</vt:lpstr>
      <vt:lpstr>系统介绍——整体框架</vt:lpstr>
      <vt:lpstr>系统介绍——整体框架</vt:lpstr>
      <vt:lpstr>系统介绍——整体框架</vt:lpstr>
      <vt:lpstr>目录</vt:lpstr>
      <vt:lpstr>系统介绍——技术路线</vt:lpstr>
      <vt:lpstr>系统介绍——技术路线</vt:lpstr>
      <vt:lpstr>系统介绍——技术路线</vt:lpstr>
      <vt:lpstr>目录</vt:lpstr>
      <vt:lpstr>当前进度</vt:lpstr>
      <vt:lpstr>当前进度</vt:lpstr>
      <vt:lpstr>目录</vt:lpstr>
      <vt:lpstr>时间安排</vt:lpstr>
      <vt:lpstr>目录</vt:lpstr>
      <vt:lpstr>感谢倾听</vt:lpstr>
      <vt:lpstr>目录</vt:lpstr>
      <vt:lpstr>附录1：微服务发展历程</vt:lpstr>
      <vt:lpstr>附录1：微服务发展历程</vt:lpstr>
      <vt:lpstr>附录1：微服务发展历程</vt:lpstr>
      <vt:lpstr>附录1：微服务发展历程</vt:lpstr>
      <vt:lpstr>附录1：微服务发展历程</vt:lpstr>
      <vt:lpstr>附录1：微服务发展历程</vt:lpstr>
      <vt:lpstr>附录1：微服务发展历程</vt:lpstr>
      <vt:lpstr>附录1：微服务发展历程</vt:lpstr>
      <vt:lpstr>附录1：微服务发展历程</vt:lpstr>
      <vt:lpstr>附录1：微服务发展历程</vt:lpstr>
      <vt:lpstr>附录1：微服务发展历程</vt:lpstr>
      <vt:lpstr>附录1：微服务发展历程</vt:lpstr>
      <vt:lpstr>附录1：微服务发展历程</vt:lpstr>
      <vt:lpstr>目录</vt:lpstr>
      <vt:lpstr>附录2：具体算法</vt:lpstr>
      <vt:lpstr>附录2：具体算法 – 建图</vt:lpstr>
      <vt:lpstr>附录2：具体算法 – 建图</vt:lpstr>
      <vt:lpstr>附录2：具体算法 – 建图</vt:lpstr>
      <vt:lpstr>附录2：具体算法 – 划分</vt:lpstr>
      <vt:lpstr>附录2：具体算法 – 划分</vt:lpstr>
      <vt:lpstr>目录</vt:lpstr>
      <vt:lpstr>附录3：技术路线</vt:lpstr>
      <vt:lpstr>附录3：技术路线</vt:lpstr>
      <vt:lpstr>附录3：技术路线</vt:lpstr>
      <vt:lpstr>附录3：技术路线</vt:lpstr>
      <vt:lpstr>附录3：技术路线</vt:lpstr>
      <vt:lpstr>附录3：技术路线</vt:lpstr>
      <vt:lpstr>附录3：技术路线</vt:lpstr>
      <vt:lpstr>附录3：技术路线</vt:lpstr>
      <vt:lpstr>附录3：技术路线</vt:lpstr>
      <vt:lpstr>附录3：技术路线</vt:lpstr>
      <vt:lpstr>附录3：技术路线</vt:lpstr>
      <vt:lpstr>附录3：技术路线</vt:lpstr>
      <vt:lpstr>附录3：技术路线</vt:lpstr>
      <vt:lpstr>附录3：技术路线</vt:lpstr>
      <vt:lpstr>附录3：技术路线</vt:lpstr>
      <vt:lpstr>附录3：技术路线</vt:lpstr>
      <vt:lpstr>附录3：技术路线</vt:lpstr>
      <vt:lpstr>附录3：技术路线</vt:lpstr>
      <vt:lpstr>附录3：技术路线</vt:lpstr>
      <vt:lpstr>附录3：技术路线</vt:lpstr>
      <vt:lpstr>附录3：技术路线</vt:lpstr>
      <vt:lpstr>附录3：技术路线</vt:lpstr>
      <vt:lpstr>附录3：技术路线</vt:lpstr>
      <vt:lpstr>附录3：技术路线</vt:lpstr>
      <vt:lpstr>附录3：技术路线</vt:lpstr>
      <vt:lpstr>目录</vt:lpstr>
      <vt:lpstr>感谢倾听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微服务划分工具设计</dc:title>
  <dc:creator>Microsoft Office User</dc:creator>
  <cp:lastModifiedBy>Microsoft Office User</cp:lastModifiedBy>
  <cp:revision>112</cp:revision>
  <dcterms:created xsi:type="dcterms:W3CDTF">2021-01-12T11:20:29Z</dcterms:created>
  <dcterms:modified xsi:type="dcterms:W3CDTF">2021-01-19T11:49:58Z</dcterms:modified>
</cp:coreProperties>
</file>